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61_17DE2AD6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05"/>
  </p:notesMasterIdLst>
  <p:handoutMasterIdLst>
    <p:handoutMasterId r:id="rId106"/>
  </p:handoutMasterIdLst>
  <p:sldIdLst>
    <p:sldId id="370" r:id="rId2"/>
    <p:sldId id="379" r:id="rId3"/>
    <p:sldId id="381" r:id="rId4"/>
    <p:sldId id="380" r:id="rId5"/>
    <p:sldId id="382" r:id="rId6"/>
    <p:sldId id="261" r:id="rId7"/>
    <p:sldId id="262" r:id="rId8"/>
    <p:sldId id="263" r:id="rId9"/>
    <p:sldId id="264" r:id="rId10"/>
    <p:sldId id="265" r:id="rId11"/>
    <p:sldId id="256" r:id="rId12"/>
    <p:sldId id="368" r:id="rId13"/>
    <p:sldId id="268" r:id="rId14"/>
    <p:sldId id="269" r:id="rId15"/>
    <p:sldId id="267" r:id="rId16"/>
    <p:sldId id="361" r:id="rId17"/>
    <p:sldId id="270" r:id="rId18"/>
    <p:sldId id="362" r:id="rId19"/>
    <p:sldId id="364" r:id="rId20"/>
    <p:sldId id="371" r:id="rId21"/>
    <p:sldId id="257" r:id="rId22"/>
    <p:sldId id="369" r:id="rId23"/>
    <p:sldId id="273" r:id="rId24"/>
    <p:sldId id="274" r:id="rId25"/>
    <p:sldId id="275" r:id="rId26"/>
    <p:sldId id="276" r:id="rId27"/>
    <p:sldId id="277" r:id="rId28"/>
    <p:sldId id="278" r:id="rId29"/>
    <p:sldId id="280" r:id="rId30"/>
    <p:sldId id="360" r:id="rId31"/>
    <p:sldId id="281" r:id="rId32"/>
    <p:sldId id="282" r:id="rId33"/>
    <p:sldId id="286" r:id="rId34"/>
    <p:sldId id="354" r:id="rId35"/>
    <p:sldId id="258" r:id="rId36"/>
    <p:sldId id="271" r:id="rId37"/>
    <p:sldId id="287" r:id="rId38"/>
    <p:sldId id="294" r:id="rId39"/>
    <p:sldId id="296" r:id="rId40"/>
    <p:sldId id="366" r:id="rId41"/>
    <p:sldId id="367" r:id="rId42"/>
    <p:sldId id="300" r:id="rId43"/>
    <p:sldId id="372" r:id="rId44"/>
    <p:sldId id="301" r:id="rId45"/>
    <p:sldId id="302" r:id="rId46"/>
    <p:sldId id="303" r:id="rId47"/>
    <p:sldId id="297" r:id="rId48"/>
    <p:sldId id="299" r:id="rId49"/>
    <p:sldId id="355" r:id="rId50"/>
    <p:sldId id="305" r:id="rId51"/>
    <p:sldId id="306" r:id="rId52"/>
    <p:sldId id="307" r:id="rId53"/>
    <p:sldId id="288" r:id="rId54"/>
    <p:sldId id="308" r:id="rId55"/>
    <p:sldId id="309" r:id="rId56"/>
    <p:sldId id="310" r:id="rId57"/>
    <p:sldId id="311" r:id="rId58"/>
    <p:sldId id="356" r:id="rId59"/>
    <p:sldId id="378" r:id="rId60"/>
    <p:sldId id="259" r:id="rId61"/>
    <p:sldId id="272" r:id="rId62"/>
    <p:sldId id="289" r:id="rId63"/>
    <p:sldId id="312" r:id="rId64"/>
    <p:sldId id="313" r:id="rId65"/>
    <p:sldId id="314" r:id="rId66"/>
    <p:sldId id="373" r:id="rId67"/>
    <p:sldId id="374" r:id="rId68"/>
    <p:sldId id="375" r:id="rId69"/>
    <p:sldId id="315" r:id="rId70"/>
    <p:sldId id="317" r:id="rId71"/>
    <p:sldId id="318" r:id="rId72"/>
    <p:sldId id="376" r:id="rId73"/>
    <p:sldId id="319" r:id="rId74"/>
    <p:sldId id="320" r:id="rId75"/>
    <p:sldId id="321" r:id="rId76"/>
    <p:sldId id="322" r:id="rId77"/>
    <p:sldId id="323" r:id="rId78"/>
    <p:sldId id="358" r:id="rId79"/>
    <p:sldId id="290" r:id="rId80"/>
    <p:sldId id="325" r:id="rId81"/>
    <p:sldId id="326" r:id="rId82"/>
    <p:sldId id="327" r:id="rId83"/>
    <p:sldId id="328" r:id="rId84"/>
    <p:sldId id="329" r:id="rId85"/>
    <p:sldId id="291" r:id="rId86"/>
    <p:sldId id="330" r:id="rId87"/>
    <p:sldId id="332" r:id="rId88"/>
    <p:sldId id="331" r:id="rId89"/>
    <p:sldId id="334" r:id="rId90"/>
    <p:sldId id="335" r:id="rId91"/>
    <p:sldId id="340" r:id="rId92"/>
    <p:sldId id="341" r:id="rId93"/>
    <p:sldId id="377" r:id="rId94"/>
    <p:sldId id="336" r:id="rId95"/>
    <p:sldId id="337" r:id="rId96"/>
    <p:sldId id="344" r:id="rId97"/>
    <p:sldId id="338" r:id="rId98"/>
    <p:sldId id="339" r:id="rId99"/>
    <p:sldId id="359" r:id="rId100"/>
    <p:sldId id="353" r:id="rId101"/>
    <p:sldId id="365" r:id="rId102"/>
    <p:sldId id="352" r:id="rId103"/>
    <p:sldId id="351" r:id="rId104"/>
  </p:sldIdLst>
  <p:sldSz cx="12192000" cy="6858000"/>
  <p:notesSz cx="6858000" cy="9144000"/>
  <p:embeddedFontLst>
    <p:embeddedFont>
      <p:font typeface="Cambria Math" panose="02040503050406030204" pitchFamily="18" charset="0"/>
      <p:regular r:id="rId107"/>
    </p:embeddedFont>
    <p:embeddedFont>
      <p:font typeface="Cascadia Mono" panose="020B0604020202020204" charset="0"/>
      <p:regular r:id="rId108"/>
      <p:bold r:id="rId109"/>
    </p:embeddedFont>
    <p:embeddedFont>
      <p:font typeface="Century Schoolbook" panose="02040604050505020304" pitchFamily="18" charset="0"/>
      <p:regular r:id="rId110"/>
      <p:bold r:id="rId111"/>
      <p:italic r:id="rId112"/>
      <p:boldItalic r:id="rId113"/>
    </p:embeddedFont>
    <p:embeddedFont>
      <p:font typeface="EmbedMenlo" panose="020B0609030804020204" charset="0"/>
      <p:regular r:id="rId114"/>
      <p:bold r:id="rId115"/>
      <p:italic r:id="rId116"/>
      <p:boldItalic r:id="rId117"/>
    </p:embeddedFont>
    <p:embeddedFont>
      <p:font typeface="Open Sans ExtraBold" panose="020B0906030804020204" pitchFamily="34" charset="0"/>
      <p:bold r:id="rId118"/>
      <p:italic r:id="rId119"/>
      <p:boldItalic r:id="rId120"/>
    </p:embeddedFont>
    <p:embeddedFont>
      <p:font typeface="Open Sans Light" panose="020B0306030504020204" pitchFamily="34" charset="0"/>
      <p:regular r:id="rId121"/>
      <p:italic r:id="rId1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615EE32-0183-AF4C-90DA-AC915EB15777}">
          <p14:sldIdLst>
            <p14:sldId id="370"/>
            <p14:sldId id="379"/>
            <p14:sldId id="381"/>
            <p14:sldId id="380"/>
            <p14:sldId id="382"/>
            <p14:sldId id="261"/>
            <p14:sldId id="262"/>
            <p14:sldId id="263"/>
            <p14:sldId id="264"/>
            <p14:sldId id="265"/>
            <p14:sldId id="256"/>
            <p14:sldId id="368"/>
            <p14:sldId id="268"/>
            <p14:sldId id="269"/>
            <p14:sldId id="267"/>
            <p14:sldId id="361"/>
            <p14:sldId id="270"/>
            <p14:sldId id="362"/>
            <p14:sldId id="364"/>
            <p14:sldId id="371"/>
          </p14:sldIdLst>
        </p14:section>
        <p14:section name="What is the STL?" id="{DC4E7283-CFF5-C04D-B0F6-7C3CF93EDDD6}">
          <p14:sldIdLst>
            <p14:sldId id="257"/>
            <p14:sldId id="369"/>
            <p14:sldId id="273"/>
            <p14:sldId id="274"/>
            <p14:sldId id="275"/>
            <p14:sldId id="276"/>
            <p14:sldId id="277"/>
            <p14:sldId id="278"/>
            <p14:sldId id="280"/>
            <p14:sldId id="360"/>
            <p14:sldId id="281"/>
            <p14:sldId id="282"/>
            <p14:sldId id="286"/>
            <p14:sldId id="354"/>
          </p14:sldIdLst>
        </p14:section>
        <p14:section name="Sequence Containers" id="{9CEB4B2A-4B59-8647-997A-886D0E4A7A5D}">
          <p14:sldIdLst>
            <p14:sldId id="258"/>
            <p14:sldId id="271"/>
            <p14:sldId id="287"/>
            <p14:sldId id="294"/>
            <p14:sldId id="296"/>
            <p14:sldId id="366"/>
            <p14:sldId id="367"/>
            <p14:sldId id="300"/>
            <p14:sldId id="372"/>
            <p14:sldId id="301"/>
            <p14:sldId id="302"/>
            <p14:sldId id="303"/>
            <p14:sldId id="297"/>
            <p14:sldId id="299"/>
            <p14:sldId id="355"/>
            <p14:sldId id="305"/>
            <p14:sldId id="306"/>
            <p14:sldId id="307"/>
            <p14:sldId id="288"/>
            <p14:sldId id="308"/>
            <p14:sldId id="309"/>
            <p14:sldId id="310"/>
            <p14:sldId id="311"/>
            <p14:sldId id="356"/>
            <p14:sldId id="378"/>
          </p14:sldIdLst>
        </p14:section>
        <p14:section name="Associative Containers" id="{6E052EA6-729C-A548-8758-F3A86B140C52}">
          <p14:sldIdLst>
            <p14:sldId id="259"/>
            <p14:sldId id="272"/>
            <p14:sldId id="289"/>
            <p14:sldId id="312"/>
            <p14:sldId id="313"/>
            <p14:sldId id="314"/>
            <p14:sldId id="373"/>
            <p14:sldId id="374"/>
            <p14:sldId id="375"/>
            <p14:sldId id="315"/>
            <p14:sldId id="317"/>
            <p14:sldId id="318"/>
            <p14:sldId id="376"/>
            <p14:sldId id="319"/>
            <p14:sldId id="320"/>
            <p14:sldId id="321"/>
            <p14:sldId id="322"/>
            <p14:sldId id="323"/>
            <p14:sldId id="358"/>
            <p14:sldId id="290"/>
            <p14:sldId id="325"/>
            <p14:sldId id="326"/>
            <p14:sldId id="327"/>
            <p14:sldId id="328"/>
            <p14:sldId id="329"/>
            <p14:sldId id="291"/>
            <p14:sldId id="330"/>
            <p14:sldId id="332"/>
            <p14:sldId id="331"/>
            <p14:sldId id="334"/>
            <p14:sldId id="335"/>
            <p14:sldId id="340"/>
            <p14:sldId id="341"/>
            <p14:sldId id="377"/>
            <p14:sldId id="336"/>
            <p14:sldId id="337"/>
            <p14:sldId id="344"/>
            <p14:sldId id="338"/>
            <p14:sldId id="339"/>
            <p14:sldId id="359"/>
          </p14:sldIdLst>
        </p14:section>
        <p14:section name="Conclusion" id="{CE426B8C-8090-DB4C-AA1A-96EF660D01FD}">
          <p14:sldIdLst>
            <p14:sldId id="353"/>
            <p14:sldId id="365"/>
            <p14:sldId id="352"/>
            <p14:sldId id="35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1D4CDAD-A7D4-D519-77EB-928843413EA3}" name="Jacob Tristan Roberts-Baca" initials="JR" userId="S::jtrb@stanford.edu::e3508e99-c5b6-4206-a7be-b82194bb86e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6B74"/>
    <a:srgbClr val="D73A48"/>
    <a:srgbClr val="6F42C1"/>
    <a:srgbClr val="005C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4B6BFF-63CD-4C4C-9F3F-FF7995567770}" v="1186" dt="2024-10-08T23:15:46.6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02"/>
    <p:restoredTop sz="94609"/>
  </p:normalViewPr>
  <p:slideViewPr>
    <p:cSldViewPr snapToGrid="0">
      <p:cViewPr varScale="1">
        <p:scale>
          <a:sx n="147" d="100"/>
          <a:sy n="147" d="100"/>
        </p:scale>
        <p:origin x="248" y="192"/>
      </p:cViewPr>
      <p:guideLst/>
    </p:cSldViewPr>
  </p:slideViewPr>
  <p:outlineViewPr>
    <p:cViewPr>
      <p:scale>
        <a:sx n="33" d="100"/>
        <a:sy n="33" d="100"/>
      </p:scale>
      <p:origin x="0" y="-1616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35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11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6.fntdata"/><Relationship Id="rId16" Type="http://schemas.openxmlformats.org/officeDocument/2006/relationships/slide" Target="slides/slide15.xml"/><Relationship Id="rId107" Type="http://schemas.openxmlformats.org/officeDocument/2006/relationships/font" Target="fonts/font1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128" Type="http://schemas.microsoft.com/office/2018/10/relationships/authors" Target="author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7.fntdata"/><Relationship Id="rId118" Type="http://schemas.openxmlformats.org/officeDocument/2006/relationships/font" Target="fonts/font12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font" Target="fonts/font2.fntdata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8.fntdata"/><Relationship Id="rId119" Type="http://schemas.openxmlformats.org/officeDocument/2006/relationships/font" Target="fonts/font13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3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4.fntdata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4.fntdata"/><Relationship Id="rId115" Type="http://schemas.openxmlformats.org/officeDocument/2006/relationships/font" Target="fonts/font9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5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5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handoutMaster" Target="handoutMasters/handoutMaster1.xml"/><Relationship Id="rId12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modernComment_161_17DE2AD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742F121-5C93-0343-8C08-E07FA540A9B3}" authorId="{B1D4CDAD-A7D4-D519-77EB-928843413EA3}" status="resolved" created="2024-10-04T03:01:05.154" complete="100000">
    <pc:sldMkLst xmlns:pc="http://schemas.microsoft.com/office/powerpoint/2013/main/command">
      <pc:docMk/>
      <pc:sldMk cId="400435926" sldId="353"/>
    </pc:sldMkLst>
    <p188:txBody>
      <a:bodyPr/>
      <a:lstStyle/>
      <a:p>
        <a:r>
          <a:rPr lang="en-US"/>
          <a:t>Final recap slide showing space-time tradeoffs with deque vs. vector and map vs unordered_map
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10-04T05:37:27.187" authorId="{B1D4CDAD-A7D4-D519-77EB-928843413EA3}"/>
          </p223:rxn>
        </p223:reactions>
      </p:ext>
    </p188:extLst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D80EBC-E5A6-79C5-31A9-A85F0DF774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446745-7FC9-8E32-F75E-76402E3794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D70C79-ABBA-8D4C-AA57-740F6E885AC0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6C78D-D216-0BB1-517F-ECEE1D5DAB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53DCA6-F535-1F04-8775-81FC364144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239AA-F45B-4A41-A810-64F4C49C6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974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8E1FA-90DA-5644-8EBF-855555DD9142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2D5F9-251C-7F4B-9F15-D98877F7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86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94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97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744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410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B5F7-400F-A2BD-7D37-27D332265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B3DA46-CED6-7B43-2010-3F44EBC30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93120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9162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32A7EA-75A7-4FF6-88BA-67316A6177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0655" y="3561869"/>
            <a:ext cx="11390690" cy="893097"/>
          </a:xfrm>
          <a:noFill/>
        </p:spPr>
        <p:txBody>
          <a:bodyPr>
            <a:noAutofit/>
          </a:bodyPr>
          <a:lstStyle>
            <a:lvl1pPr marL="12700" indent="0" algn="ctr">
              <a:buNone/>
              <a:defRPr sz="360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defRPr>
            </a:lvl1pPr>
          </a:lstStyle>
          <a:p>
            <a:pPr lvl="0"/>
            <a:r>
              <a:rPr lang="en-US" dirty="0"/>
              <a:t>106l.vercel.app/room-name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988078-F97E-71A4-7467-F4A3C5433668}"/>
              </a:ext>
            </a:extLst>
          </p:cNvPr>
          <p:cNvSpPr txBox="1"/>
          <p:nvPr userDrawn="1"/>
        </p:nvSpPr>
        <p:spPr>
          <a:xfrm>
            <a:off x="400655" y="2628781"/>
            <a:ext cx="1139069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b="1" dirty="0">
                <a:latin typeface="+mj-lt"/>
              </a:rPr>
              <a:t>Let’s code this together 👫</a:t>
            </a:r>
          </a:p>
        </p:txBody>
      </p:sp>
    </p:spTree>
    <p:extLst>
      <p:ext uri="{BB962C8B-B14F-4D97-AF65-F5344CB8AC3E}">
        <p14:creationId xmlns:p14="http://schemas.microsoft.com/office/powerpoint/2010/main" val="265107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5228A85-17FE-021C-B8B3-9BA3B6710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4781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5672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1541417"/>
            <a:ext cx="11404600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8981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700" y="630736"/>
            <a:ext cx="553817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1541417"/>
            <a:ext cx="5538177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DF7D33-97FC-A655-63C7-39D03C3D72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0122" y="1541417"/>
            <a:ext cx="5538177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97D937-0E1C-B623-D465-8112261F9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0122" y="622663"/>
            <a:ext cx="5538177" cy="766989"/>
          </a:xfrm>
        </p:spPr>
        <p:txBody>
          <a:bodyPr anchor="ctr">
            <a:normAutofit/>
          </a:bodyPr>
          <a:lstStyle>
            <a:lvl1pPr marL="12700" indent="0">
              <a:buNone/>
              <a:defRPr sz="3600" b="1" i="0">
                <a:latin typeface="+mn-lt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Title…</a:t>
            </a:r>
          </a:p>
        </p:txBody>
      </p:sp>
    </p:spTree>
    <p:extLst>
      <p:ext uri="{BB962C8B-B14F-4D97-AF65-F5344CB8AC3E}">
        <p14:creationId xmlns:p14="http://schemas.microsoft.com/office/powerpoint/2010/main" val="425890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d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700" y="630736"/>
            <a:ext cx="553817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2292096"/>
            <a:ext cx="5538177" cy="403032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DF7D33-97FC-A655-63C7-39D03C3D72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0122" y="2292095"/>
            <a:ext cx="5538177" cy="40303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97D937-0E1C-B623-D465-8112261F9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0122" y="622663"/>
            <a:ext cx="5538177" cy="766989"/>
          </a:xfrm>
        </p:spPr>
        <p:txBody>
          <a:bodyPr anchor="ctr">
            <a:normAutofit/>
          </a:bodyPr>
          <a:lstStyle>
            <a:lvl1pPr marL="12700" indent="0">
              <a:buNone/>
              <a:defRPr sz="3600" b="1" i="0">
                <a:latin typeface="+mn-lt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Title…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829D3D3-AFAF-48B7-16B6-4D3973734E0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93700" y="1541416"/>
            <a:ext cx="5538177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2832094-13F0-2F68-4EE0-AE99D9D1DF0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60121" y="1541415"/>
            <a:ext cx="5538177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9977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2286000"/>
            <a:ext cx="11404600" cy="40364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B6952CC-7606-1503-DA69-7B64A2CBB1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4413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97-C797-EE19-605A-6A06404F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045505"/>
            <a:ext cx="11404600" cy="766989"/>
          </a:xfrm>
        </p:spPr>
        <p:txBody>
          <a:bodyPr>
            <a:no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8164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97-C797-EE19-605A-6A06404F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045505"/>
            <a:ext cx="11404600" cy="766989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9968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027794-B941-2626-D5A5-1743066A53E5}"/>
              </a:ext>
            </a:extLst>
          </p:cNvPr>
          <p:cNvGrpSpPr/>
          <p:nvPr userDrawn="1"/>
        </p:nvGrpSpPr>
        <p:grpSpPr>
          <a:xfrm>
            <a:off x="4112677" y="1066910"/>
            <a:ext cx="3966646" cy="4724180"/>
            <a:chOff x="3649000" y="1222454"/>
            <a:chExt cx="3966646" cy="472418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7A2B90F-0DC5-C82B-0450-B6A7AD955F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70000"/>
            </a:blip>
            <a:srcRect l="445" t="1999" r="1"/>
            <a:stretch/>
          </p:blipFill>
          <p:spPr>
            <a:xfrm>
              <a:off x="3804749" y="1222454"/>
              <a:ext cx="3655148" cy="420260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2BF6CA-FBA8-F81A-8B02-4451CF35C963}"/>
                </a:ext>
              </a:extLst>
            </p:cNvPr>
            <p:cNvSpPr txBox="1"/>
            <p:nvPr userDrawn="1"/>
          </p:nvSpPr>
          <p:spPr>
            <a:xfrm>
              <a:off x="3649000" y="5577302"/>
              <a:ext cx="39666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0" dirty="0" err="1">
                  <a:solidFill>
                    <a:schemeClr val="bg1">
                      <a:lumMod val="65000"/>
                    </a:schemeClr>
                  </a:solidFill>
                  <a:latin typeface="Cascadia Mono" panose="020B0609020000020004" pitchFamily="34" charset="0"/>
                  <a:ea typeface="Cascadia Mono" panose="020B0609020000020004" pitchFamily="34" charset="0"/>
                  <a:cs typeface="Cascadia Mono" panose="020B0609020000020004" pitchFamily="34" charset="0"/>
                </a:rPr>
                <a:t>bjarne_about_to_raise_hand</a:t>
              </a:r>
              <a:endParaRPr lang="en-US" b="0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34" charset="0"/>
                <a:ea typeface="Cascadia Mono" panose="020B0609020000020004" pitchFamily="34" charset="0"/>
                <a:cs typeface="Cascadia Mono" panose="020B0609020000020004" pitchFamily="34" charset="0"/>
              </a:endParaRPr>
            </a:p>
          </p:txBody>
        </p:sp>
      </p:grp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149784FE-97D8-B501-6D0F-4F85DDE4EE26}"/>
              </a:ext>
            </a:extLst>
          </p:cNvPr>
          <p:cNvSpPr txBox="1">
            <a:spLocks/>
          </p:cNvSpPr>
          <p:nvPr userDrawn="1"/>
        </p:nvSpPr>
        <p:spPr>
          <a:xfrm>
            <a:off x="393700" y="304550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dirty="0"/>
              <a:t>What questions do you have?</a:t>
            </a:r>
          </a:p>
        </p:txBody>
      </p:sp>
    </p:spTree>
    <p:extLst>
      <p:ext uri="{BB962C8B-B14F-4D97-AF65-F5344CB8AC3E}">
        <p14:creationId xmlns:p14="http://schemas.microsoft.com/office/powerpoint/2010/main" val="3328585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2B2D6-7D75-B395-93E3-F52F803B2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700" y="1397725"/>
            <a:ext cx="11404600" cy="4924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6A4324FB-ACCF-364A-8689-6F02E4D75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8658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7" r:id="rId4"/>
    <p:sldLayoutId id="2147483658" r:id="rId5"/>
    <p:sldLayoutId id="2147483655" r:id="rId6"/>
    <p:sldLayoutId id="2147483651" r:id="rId7"/>
    <p:sldLayoutId id="2147483652" r:id="rId8"/>
    <p:sldLayoutId id="2147483653" r:id="rId9"/>
    <p:sldLayoutId id="2147483656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+mj-lt"/>
          <a:ea typeface="Open Sans SemiBold" pitchFamily="2" charset="0"/>
          <a:cs typeface="Open Sans SemiBold" pitchFamily="2" charset="0"/>
        </a:defRPr>
      </a:lvl1pPr>
    </p:titleStyle>
    <p:bodyStyle>
      <a:lvl1pPr marL="349250" indent="-336550" algn="l" defTabSz="914400" rtl="0" eaLnBrk="1" latinLnBrk="0" hangingPunct="1">
        <a:lnSpc>
          <a:spcPct val="90000"/>
        </a:lnSpc>
        <a:spcBef>
          <a:spcPts val="1000"/>
        </a:spcBef>
        <a:buSzPct val="125000"/>
        <a:buFont typeface="Arial" panose="020B0604020202020204" pitchFamily="34" charset="0"/>
        <a:buChar char="•"/>
        <a:tabLst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381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70000" indent="-3508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22438" indent="-349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463" indent="-3365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61_17DE2AD6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s://www.stroustrup.com/quotes.html" TargetMode="Externa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en.cppreference.com/w/cpp/language/Zero-overhead_principle" TargetMode="Externa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5008E1-1509-B6EA-512A-6A0A92A6B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7850" y="2236788"/>
            <a:ext cx="3416300" cy="33909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8D3DBDF-52E0-B9FF-AE37-067244EC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Week 3! Link to Attendance Form ↓</a:t>
            </a:r>
          </a:p>
        </p:txBody>
      </p:sp>
    </p:spTree>
    <p:extLst>
      <p:ext uri="{BB962C8B-B14F-4D97-AF65-F5344CB8AC3E}">
        <p14:creationId xmlns:p14="http://schemas.microsoft.com/office/powerpoint/2010/main" val="1744097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2F8CA-C439-63B5-704F-1BFB1991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Disorganized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0F4750-D73A-577C-F9AD-D813955F15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Organized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463796C6-FFAD-5DC6-548C-CD7D89C6E1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275091"/>
              </p:ext>
            </p:extLst>
          </p:nvPr>
        </p:nvGraphicFramePr>
        <p:xfrm>
          <a:off x="6409076" y="2000570"/>
          <a:ext cx="2590800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42533">
                  <a:extLst>
                    <a:ext uri="{9D8B030D-6E8A-4147-A177-3AD203B41FA5}">
                      <a16:colId xmlns:a16="http://schemas.microsoft.com/office/drawing/2014/main" val="3663824073"/>
                    </a:ext>
                  </a:extLst>
                </a:gridCol>
                <a:gridCol w="948267">
                  <a:extLst>
                    <a:ext uri="{9D8B030D-6E8A-4147-A177-3AD203B41FA5}">
                      <a16:colId xmlns:a16="http://schemas.microsoft.com/office/drawing/2014/main" val="352454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115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B1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85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DVDs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B2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409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Books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B3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931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Snacks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B4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490271"/>
                  </a:ext>
                </a:extLst>
              </a:tr>
            </a:tbl>
          </a:graphicData>
        </a:graphic>
      </p:graphicFrame>
      <p:pic>
        <p:nvPicPr>
          <p:cNvPr id="6" name="Picture 4" descr="Open Cardboard Box PNG Clip Art - Best WEB Clipart">
            <a:extLst>
              <a:ext uri="{FF2B5EF4-FFF2-40B4-BE49-F238E27FC236}">
                <a16:creationId xmlns:a16="http://schemas.microsoft.com/office/drawing/2014/main" id="{BEAE9B1E-03AA-BF2A-861D-A5FC54B97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74" y="1958960"/>
            <a:ext cx="1902694" cy="128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Open Cardboard Box PNG Clip Art - Best WEB Clipart">
            <a:extLst>
              <a:ext uri="{FF2B5EF4-FFF2-40B4-BE49-F238E27FC236}">
                <a16:creationId xmlns:a16="http://schemas.microsoft.com/office/drawing/2014/main" id="{78472284-E660-5721-9A8E-FF4DD74AC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705" y="2204495"/>
            <a:ext cx="1902694" cy="1286932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Open Cardboard Box PNG Clip Art - Best WEB Clipart">
            <a:extLst>
              <a:ext uri="{FF2B5EF4-FFF2-40B4-BE49-F238E27FC236}">
                <a16:creationId xmlns:a16="http://schemas.microsoft.com/office/drawing/2014/main" id="{9ADFFB42-4D25-B6AA-3D74-94AB7FFE9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899" y="2527515"/>
            <a:ext cx="1902694" cy="1286932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Open Cardboard Box PNG Clip Art - Best WEB Clipart">
            <a:extLst>
              <a:ext uri="{FF2B5EF4-FFF2-40B4-BE49-F238E27FC236}">
                <a16:creationId xmlns:a16="http://schemas.microsoft.com/office/drawing/2014/main" id="{EF1B8E5C-0517-0292-D4B1-6987B5924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736" y="2754827"/>
            <a:ext cx="1902694" cy="1286932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82FBC70-BA06-2D05-F93B-6CA568CE518C}"/>
              </a:ext>
            </a:extLst>
          </p:cNvPr>
          <p:cNvGrpSpPr/>
          <p:nvPr/>
        </p:nvGrpSpPr>
        <p:grpSpPr>
          <a:xfrm>
            <a:off x="8406908" y="1711713"/>
            <a:ext cx="2019792" cy="1366135"/>
            <a:chOff x="6096000" y="1951354"/>
            <a:chExt cx="2019792" cy="1366135"/>
          </a:xfrm>
        </p:grpSpPr>
        <p:pic>
          <p:nvPicPr>
            <p:cNvPr id="11" name="Picture 4" descr="Open Cardboard Box PNG Clip Art - Best WEB Clipart">
              <a:extLst>
                <a:ext uri="{FF2B5EF4-FFF2-40B4-BE49-F238E27FC236}">
                  <a16:creationId xmlns:a16="http://schemas.microsoft.com/office/drawing/2014/main" id="{DC08D46D-4222-71B8-C168-F350C207BD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951355"/>
              <a:ext cx="2019792" cy="1366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723C2D-A72B-504F-F502-7D2F8375B4C8}"/>
                </a:ext>
              </a:extLst>
            </p:cNvPr>
            <p:cNvSpPr txBox="1"/>
            <p:nvPr/>
          </p:nvSpPr>
          <p:spPr>
            <a:xfrm>
              <a:off x="6096000" y="1951354"/>
              <a:ext cx="2019792" cy="136613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  <a:latin typeface="Open Sans ExtraBold" pitchFamily="2" charset="0"/>
                  <a:ea typeface="Open Sans ExtraBold" pitchFamily="2" charset="0"/>
                  <a:cs typeface="Open Sans ExtraBold" pitchFamily="2" charset="0"/>
                </a:rPr>
                <a:t>B1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EAA60E-214C-6C5B-C082-CD99DEA7A95A}"/>
              </a:ext>
            </a:extLst>
          </p:cNvPr>
          <p:cNvGrpSpPr/>
          <p:nvPr/>
        </p:nvGrpSpPr>
        <p:grpSpPr>
          <a:xfrm>
            <a:off x="9778507" y="1813310"/>
            <a:ext cx="2019792" cy="1366135"/>
            <a:chOff x="6096000" y="1951354"/>
            <a:chExt cx="2019792" cy="1366135"/>
          </a:xfrm>
        </p:grpSpPr>
        <p:pic>
          <p:nvPicPr>
            <p:cNvPr id="14" name="Picture 4" descr="Open Cardboard Box PNG Clip Art - Best WEB Clipart">
              <a:extLst>
                <a:ext uri="{FF2B5EF4-FFF2-40B4-BE49-F238E27FC236}">
                  <a16:creationId xmlns:a16="http://schemas.microsoft.com/office/drawing/2014/main" id="{7419FE0C-4BCE-98BF-2A3D-D82C1549AD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951355"/>
              <a:ext cx="2019792" cy="1366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10890B-5922-63F8-277C-662D67D54480}"/>
                </a:ext>
              </a:extLst>
            </p:cNvPr>
            <p:cNvSpPr txBox="1"/>
            <p:nvPr/>
          </p:nvSpPr>
          <p:spPr>
            <a:xfrm>
              <a:off x="6096000" y="1951354"/>
              <a:ext cx="2019792" cy="136613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  <a:latin typeface="Open Sans ExtraBold" pitchFamily="2" charset="0"/>
                  <a:ea typeface="Open Sans ExtraBold" pitchFamily="2" charset="0"/>
                  <a:cs typeface="Open Sans ExtraBold" pitchFamily="2" charset="0"/>
                </a:rPr>
                <a:t>B2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10FF006-423A-0FAD-BF7B-8244FAE963A2}"/>
              </a:ext>
            </a:extLst>
          </p:cNvPr>
          <p:cNvGrpSpPr/>
          <p:nvPr/>
        </p:nvGrpSpPr>
        <p:grpSpPr>
          <a:xfrm>
            <a:off x="8406908" y="2715226"/>
            <a:ext cx="2019792" cy="1366135"/>
            <a:chOff x="6096000" y="1951354"/>
            <a:chExt cx="2019792" cy="1366135"/>
          </a:xfrm>
        </p:grpSpPr>
        <p:pic>
          <p:nvPicPr>
            <p:cNvPr id="17" name="Picture 4" descr="Open Cardboard Box PNG Clip Art - Best WEB Clipart">
              <a:extLst>
                <a:ext uri="{FF2B5EF4-FFF2-40B4-BE49-F238E27FC236}">
                  <a16:creationId xmlns:a16="http://schemas.microsoft.com/office/drawing/2014/main" id="{8E4F1063-CFBE-D1D9-82B9-6F320B1A83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951355"/>
              <a:ext cx="2019792" cy="1366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84917B6-3A4C-BFC9-F3E8-29A9D4F4FD5F}"/>
                </a:ext>
              </a:extLst>
            </p:cNvPr>
            <p:cNvSpPr txBox="1"/>
            <p:nvPr/>
          </p:nvSpPr>
          <p:spPr>
            <a:xfrm>
              <a:off x="6096000" y="1951354"/>
              <a:ext cx="2019792" cy="136613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  <a:latin typeface="Open Sans ExtraBold" pitchFamily="2" charset="0"/>
                  <a:ea typeface="Open Sans ExtraBold" pitchFamily="2" charset="0"/>
                  <a:cs typeface="Open Sans ExtraBold" pitchFamily="2" charset="0"/>
                </a:rPr>
                <a:t>B3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051D009-1319-AA5C-2187-BF5B13F49E08}"/>
              </a:ext>
            </a:extLst>
          </p:cNvPr>
          <p:cNvGrpSpPr/>
          <p:nvPr/>
        </p:nvGrpSpPr>
        <p:grpSpPr>
          <a:xfrm>
            <a:off x="9771283" y="2777222"/>
            <a:ext cx="2019792" cy="1366135"/>
            <a:chOff x="6096000" y="1951354"/>
            <a:chExt cx="2019792" cy="1366135"/>
          </a:xfrm>
        </p:grpSpPr>
        <p:pic>
          <p:nvPicPr>
            <p:cNvPr id="20" name="Picture 4" descr="Open Cardboard Box PNG Clip Art - Best WEB Clipart">
              <a:extLst>
                <a:ext uri="{FF2B5EF4-FFF2-40B4-BE49-F238E27FC236}">
                  <a16:creationId xmlns:a16="http://schemas.microsoft.com/office/drawing/2014/main" id="{9CE2A23E-1637-3B8B-1E26-A05D59A699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951355"/>
              <a:ext cx="2019792" cy="1366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A690AE-554B-20C8-BD8D-DEDB71E23DE6}"/>
                </a:ext>
              </a:extLst>
            </p:cNvPr>
            <p:cNvSpPr txBox="1"/>
            <p:nvPr/>
          </p:nvSpPr>
          <p:spPr>
            <a:xfrm>
              <a:off x="6096000" y="1951354"/>
              <a:ext cx="2019792" cy="136613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  <a:latin typeface="Open Sans ExtraBold" pitchFamily="2" charset="0"/>
                  <a:ea typeface="Open Sans ExtraBold" pitchFamily="2" charset="0"/>
                  <a:cs typeface="Open Sans ExtraBold" pitchFamily="2" charset="0"/>
                </a:rPr>
                <a:t>B4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17B3806-605D-C4B9-EB50-DB3EEC04AFC7}"/>
              </a:ext>
            </a:extLst>
          </p:cNvPr>
          <p:cNvSpPr txBox="1"/>
          <p:nvPr/>
        </p:nvSpPr>
        <p:spPr>
          <a:xfrm>
            <a:off x="393700" y="4725273"/>
            <a:ext cx="570230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Space efficient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Slow to lookup item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std::vector&lt;T&gt;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C4B245-D12F-3167-EF77-71EC3481C5A1}"/>
              </a:ext>
            </a:extLst>
          </p:cNvPr>
          <p:cNvSpPr txBox="1"/>
          <p:nvPr/>
        </p:nvSpPr>
        <p:spPr>
          <a:xfrm>
            <a:off x="6260122" y="4693568"/>
            <a:ext cx="5538177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Space inefficient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Quick to lookup item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std::map&lt;std::string, T&gt;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530795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09859-3794-EA0E-8EC7-4306BB38C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40043592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E54E9E1-BDBC-DE37-E486-B2F746F0D0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7162621"/>
              </p:ext>
            </p:extLst>
          </p:nvPr>
        </p:nvGraphicFramePr>
        <p:xfrm>
          <a:off x="1975613" y="1541464"/>
          <a:ext cx="9592818" cy="4685803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724912">
                  <a:extLst>
                    <a:ext uri="{9D8B030D-6E8A-4147-A177-3AD203B41FA5}">
                      <a16:colId xmlns:a16="http://schemas.microsoft.com/office/drawing/2014/main" val="273157449"/>
                    </a:ext>
                  </a:extLst>
                </a:gridCol>
                <a:gridCol w="1435585">
                  <a:extLst>
                    <a:ext uri="{9D8B030D-6E8A-4147-A177-3AD203B41FA5}">
                      <a16:colId xmlns:a16="http://schemas.microsoft.com/office/drawing/2014/main" val="2346700178"/>
                    </a:ext>
                  </a:extLst>
                </a:gridCol>
                <a:gridCol w="1566697">
                  <a:extLst>
                    <a:ext uri="{9D8B030D-6E8A-4147-A177-3AD203B41FA5}">
                      <a16:colId xmlns:a16="http://schemas.microsoft.com/office/drawing/2014/main" val="2922744616"/>
                    </a:ext>
                  </a:extLst>
                </a:gridCol>
                <a:gridCol w="1932812">
                  <a:extLst>
                    <a:ext uri="{9D8B030D-6E8A-4147-A177-3AD203B41FA5}">
                      <a16:colId xmlns:a16="http://schemas.microsoft.com/office/drawing/2014/main" val="3758504756"/>
                    </a:ext>
                  </a:extLst>
                </a:gridCol>
                <a:gridCol w="1932812">
                  <a:extLst>
                    <a:ext uri="{9D8B030D-6E8A-4147-A177-3AD203B41FA5}">
                      <a16:colId xmlns:a16="http://schemas.microsoft.com/office/drawing/2014/main" val="33610465"/>
                    </a:ext>
                  </a:extLst>
                </a:gridCol>
              </a:tblGrid>
              <a:tr h="814360">
                <a:tc>
                  <a:txBody>
                    <a:bodyPr/>
                    <a:lstStyle/>
                    <a:p>
                      <a:endParaRPr lang="en-US" dirty="0"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r>
                        <a:rPr lang="en-US" baseline="30000" dirty="0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th</a:t>
                      </a:r>
                      <a:r>
                        <a:rPr lang="en-US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element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Insertion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Erase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18703"/>
                  </a:ext>
                </a:extLst>
              </a:tr>
              <a:tr h="471812">
                <a:tc>
                  <a:txBody>
                    <a:bodyPr/>
                    <a:lstStyle/>
                    <a:p>
                      <a:r>
                        <a:rPr lang="en-US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Very Fast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Slow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Slow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Slow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703305"/>
                  </a:ext>
                </a:extLst>
              </a:tr>
              <a:tr h="1512383">
                <a:tc>
                  <a:txBody>
                    <a:bodyPr/>
                    <a:lstStyle/>
                    <a:p>
                      <a:r>
                        <a:rPr lang="en-US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std::deque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Fast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Slow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Fast</a:t>
                      </a:r>
                    </a:p>
                    <a:p>
                      <a:r>
                        <a:rPr lang="en-US" sz="16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(front/back)</a:t>
                      </a:r>
                    </a:p>
                    <a:p>
                      <a:r>
                        <a:rPr lang="en-US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Slow</a:t>
                      </a:r>
                    </a:p>
                    <a:p>
                      <a:r>
                        <a:rPr lang="en-US" sz="16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(all others)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Fast</a:t>
                      </a:r>
                    </a:p>
                    <a:p>
                      <a:r>
                        <a:rPr lang="en-US" sz="18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(front/back)</a:t>
                      </a:r>
                    </a:p>
                    <a:p>
                      <a:r>
                        <a:rPr lang="en-US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Slow</a:t>
                      </a:r>
                    </a:p>
                    <a:p>
                      <a:r>
                        <a:rPr lang="en-US" sz="18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(all others)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769241"/>
                  </a:ext>
                </a:extLst>
              </a:tr>
              <a:tr h="4718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Slow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Fast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Fast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Fast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114670"/>
                  </a:ext>
                </a:extLst>
              </a:tr>
              <a:tr h="4718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Slow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Fast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Fast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Fast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303917"/>
                  </a:ext>
                </a:extLst>
              </a:tr>
              <a:tr h="4718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</a:t>
                      </a:r>
                      <a:r>
                        <a:rPr lang="en-US" dirty="0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unordered_set</a:t>
                      </a:r>
                      <a:endParaRPr lang="en-US" dirty="0"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N/A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Very Fast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Very Fast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Very Fast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500881"/>
                  </a:ext>
                </a:extLst>
              </a:tr>
              <a:tr h="4718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</a:t>
                      </a:r>
                      <a:r>
                        <a:rPr lang="en-US" dirty="0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unordered_map</a:t>
                      </a:r>
                      <a:endParaRPr lang="en-US" dirty="0"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N/A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Very Fast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Very Fast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Very Fast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641663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0E4FE08-043B-9A17-BA5B-63F9052BE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Data Structures</a:t>
            </a: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B2E5C61D-2CF7-AAFD-1369-B867923C4149}"/>
              </a:ext>
            </a:extLst>
          </p:cNvPr>
          <p:cNvSpPr/>
          <p:nvPr/>
        </p:nvSpPr>
        <p:spPr>
          <a:xfrm rot="16200000">
            <a:off x="-1272544" y="3390588"/>
            <a:ext cx="4685801" cy="987552"/>
          </a:xfrm>
          <a:prstGeom prst="lef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Space per Element</a:t>
            </a:r>
          </a:p>
        </p:txBody>
      </p:sp>
    </p:spTree>
    <p:extLst>
      <p:ext uri="{BB962C8B-B14F-4D97-AF65-F5344CB8AC3E}">
        <p14:creationId xmlns:p14="http://schemas.microsoft.com/office/powerpoint/2010/main" val="373875454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B20AD3-6F54-CA69-736C-E59A02B7E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containers if you’re curious!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6B8F3E6-3887-806A-0542-4DF36910457A}"/>
              </a:ext>
            </a:extLst>
          </p:cNvPr>
          <p:cNvSpPr txBox="1">
            <a:spLocks/>
          </p:cNvSpPr>
          <p:nvPr/>
        </p:nvSpPr>
        <p:spPr>
          <a:xfrm>
            <a:off x="393700" y="2075096"/>
            <a:ext cx="5388554" cy="150630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std::array</a:t>
            </a:r>
          </a:p>
          <a:p>
            <a:r>
              <a:rPr lang="en-US" sz="2400" i="1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fixed-size array of items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D6FBF9B-1560-33A1-1208-A2509268626D}"/>
              </a:ext>
            </a:extLst>
          </p:cNvPr>
          <p:cNvSpPr txBox="1">
            <a:spLocks/>
          </p:cNvSpPr>
          <p:nvPr/>
        </p:nvSpPr>
        <p:spPr>
          <a:xfrm>
            <a:off x="6096000" y="2075096"/>
            <a:ext cx="5388554" cy="150630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std::list</a:t>
            </a:r>
          </a:p>
          <a:p>
            <a:r>
              <a:rPr lang="en-US" sz="2400" i="1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doubly linked list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A978A44-FBBE-E506-0033-E926FA803CAE}"/>
              </a:ext>
            </a:extLst>
          </p:cNvPr>
          <p:cNvSpPr txBox="1">
            <a:spLocks/>
          </p:cNvSpPr>
          <p:nvPr/>
        </p:nvSpPr>
        <p:spPr>
          <a:xfrm>
            <a:off x="393700" y="4106371"/>
            <a:ext cx="5388554" cy="150630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std::multiset </a:t>
            </a:r>
            <a:r>
              <a:rPr lang="en-US" sz="24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(+unordered)</a:t>
            </a:r>
          </a:p>
          <a:p>
            <a:r>
              <a:rPr lang="en-US" sz="2400" i="1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set that can contain duplicates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4E29D4B-2A1A-C614-756E-383DA4B54349}"/>
              </a:ext>
            </a:extLst>
          </p:cNvPr>
          <p:cNvSpPr txBox="1">
            <a:spLocks/>
          </p:cNvSpPr>
          <p:nvPr/>
        </p:nvSpPr>
        <p:spPr>
          <a:xfrm>
            <a:off x="6096000" y="4106371"/>
            <a:ext cx="5388554" cy="150630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std::multimap </a:t>
            </a:r>
            <a:r>
              <a:rPr lang="en-US" sz="24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(+unordered)</a:t>
            </a:r>
          </a:p>
          <a:p>
            <a:r>
              <a:rPr lang="en-US" sz="2400" i="1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Can contain multiple values for the same key</a:t>
            </a:r>
          </a:p>
        </p:txBody>
      </p:sp>
    </p:spTree>
    <p:extLst>
      <p:ext uri="{BB962C8B-B14F-4D97-AF65-F5344CB8AC3E}">
        <p14:creationId xmlns:p14="http://schemas.microsoft.com/office/powerpoint/2010/main" val="394351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A625A0-2F6E-62B9-920D-A6633095A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the heck is the STL? What are templates?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”The Standard Template Library”</a:t>
            </a:r>
          </a:p>
          <a:p>
            <a:r>
              <a:rPr lang="en-US" dirty="0"/>
              <a:t>Sequence Containers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 linear sequence of elements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std::vector, std::deque</a:t>
            </a:r>
          </a:p>
          <a:p>
            <a:r>
              <a:rPr lang="en-US" dirty="0"/>
              <a:t>Associative Containers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 set of elements organized by unique keys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std::map, std::set, std::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std::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unordered_set</a:t>
            </a:r>
            <a:endParaRPr lang="en-US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marL="1270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8AFCE5-F379-711F-5F4F-97C4217FA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389586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756E8-91A6-797F-9051-CDCBB20DCF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32091"/>
            <a:ext cx="9144000" cy="2387600"/>
          </a:xfrm>
        </p:spPr>
        <p:txBody>
          <a:bodyPr/>
          <a:lstStyle/>
          <a:p>
            <a:r>
              <a:rPr lang="en-US" dirty="0"/>
              <a:t>Lecture 5: Containers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70D6BF-0E5C-A1B2-0EDC-F6F9E75685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11766"/>
            <a:ext cx="9144000" cy="1655762"/>
          </a:xfrm>
        </p:spPr>
        <p:txBody>
          <a:bodyPr/>
          <a:lstStyle/>
          <a:p>
            <a:r>
              <a:rPr lang="en-US" dirty="0"/>
              <a:t>Stanford CS106L, Autumn 2024</a:t>
            </a:r>
          </a:p>
        </p:txBody>
      </p:sp>
    </p:spTree>
    <p:extLst>
      <p:ext uri="{BB962C8B-B14F-4D97-AF65-F5344CB8AC3E}">
        <p14:creationId xmlns:p14="http://schemas.microsoft.com/office/powerpoint/2010/main" val="884945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28291-3040-E953-E2B4-C53405A17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1443669"/>
            <a:ext cx="11404600" cy="766989"/>
          </a:xfrm>
        </p:spPr>
        <p:txBody>
          <a:bodyPr/>
          <a:lstStyle/>
          <a:p>
            <a:r>
              <a:rPr lang="en-US" sz="3200" dirty="0"/>
              <a:t>Today we’re going beyond the Stanford C++ libraries!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D1B2CC-D5D9-EEB2-A772-37C005F14521}"/>
              </a:ext>
            </a:extLst>
          </p:cNvPr>
          <p:cNvSpPr txBox="1"/>
          <p:nvPr/>
        </p:nvSpPr>
        <p:spPr>
          <a:xfrm>
            <a:off x="3785616" y="3402675"/>
            <a:ext cx="2231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AC73B7-3438-7120-3E54-76A145E4009E}"/>
              </a:ext>
            </a:extLst>
          </p:cNvPr>
          <p:cNvSpPr txBox="1"/>
          <p:nvPr/>
        </p:nvSpPr>
        <p:spPr>
          <a:xfrm>
            <a:off x="6504434" y="3201506"/>
            <a:ext cx="2231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FA0F0A-F564-E934-B294-EBA1DA2E1915}"/>
              </a:ext>
            </a:extLst>
          </p:cNvPr>
          <p:cNvSpPr txBox="1"/>
          <p:nvPr/>
        </p:nvSpPr>
        <p:spPr>
          <a:xfrm>
            <a:off x="6504434" y="4321014"/>
            <a:ext cx="2231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</a:p>
        </p:txBody>
      </p:sp>
      <p:pic>
        <p:nvPicPr>
          <p:cNvPr id="5122" name="Picture 2" descr="Free Cancel Symbol Vector Art - Download 11,350+ Cancel Symbol Icons &amp;  Graphics - Pixabay">
            <a:extLst>
              <a:ext uri="{FF2B5EF4-FFF2-40B4-BE49-F238E27FC236}">
                <a16:creationId xmlns:a16="http://schemas.microsoft.com/office/drawing/2014/main" id="{D2C71B3A-E0BB-74E4-64BF-724BF0501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2" y="2745391"/>
            <a:ext cx="2484118" cy="248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CCD2FF4-BA69-71AE-F571-CCAEBF7ED2E7}"/>
              </a:ext>
            </a:extLst>
          </p:cNvPr>
          <p:cNvSpPr txBox="1">
            <a:spLocks/>
          </p:cNvSpPr>
          <p:nvPr/>
        </p:nvSpPr>
        <p:spPr>
          <a:xfrm>
            <a:off x="393700" y="5592385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sz="3200" b="0" dirty="0">
                <a:solidFill>
                  <a:srgbClr val="626B74"/>
                </a:solidFill>
              </a:rPr>
              <a:t>(But we’ll still make references to them)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81707-6208-F4DA-FFC8-5EB42C2C6D1F}"/>
              </a:ext>
            </a:extLst>
          </p:cNvPr>
          <p:cNvSpPr txBox="1"/>
          <p:nvPr/>
        </p:nvSpPr>
        <p:spPr>
          <a:xfrm>
            <a:off x="857186" y="4028626"/>
            <a:ext cx="3330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7DE93C-A972-AD79-40F7-88BCCA691574}"/>
              </a:ext>
            </a:extLst>
          </p:cNvPr>
          <p:cNvSpPr txBox="1"/>
          <p:nvPr/>
        </p:nvSpPr>
        <p:spPr>
          <a:xfrm>
            <a:off x="7994906" y="2727681"/>
            <a:ext cx="3330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B4030C-C690-0D34-145D-8B23AEFE66B1}"/>
              </a:ext>
            </a:extLst>
          </p:cNvPr>
          <p:cNvSpPr txBox="1"/>
          <p:nvPr/>
        </p:nvSpPr>
        <p:spPr>
          <a:xfrm>
            <a:off x="7807064" y="4613401"/>
            <a:ext cx="3330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std::set</a:t>
            </a:r>
          </a:p>
        </p:txBody>
      </p:sp>
    </p:spTree>
    <p:extLst>
      <p:ext uri="{BB962C8B-B14F-4D97-AF65-F5344CB8AC3E}">
        <p14:creationId xmlns:p14="http://schemas.microsoft.com/office/powerpoint/2010/main" val="47309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6DB33A4-99C5-B267-D5E1-86D1E2F0AF20}"/>
              </a:ext>
            </a:extLst>
          </p:cNvPr>
          <p:cNvSpPr/>
          <p:nvPr/>
        </p:nvSpPr>
        <p:spPr>
          <a:xfrm>
            <a:off x="914400" y="1710266"/>
            <a:ext cx="10363199" cy="43180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The C++ Standard Template Library (STL)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E564AF-C21E-9601-350E-877A79F0A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many containers of C++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61014B9-E642-AD6C-6233-3BB89B1018D3}"/>
              </a:ext>
            </a:extLst>
          </p:cNvPr>
          <p:cNvSpPr/>
          <p:nvPr/>
        </p:nvSpPr>
        <p:spPr>
          <a:xfrm>
            <a:off x="2692401" y="2550780"/>
            <a:ext cx="3048000" cy="46986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8857404-7D7C-FC8C-C622-93A25F30F337}"/>
              </a:ext>
            </a:extLst>
          </p:cNvPr>
          <p:cNvSpPr/>
          <p:nvPr/>
        </p:nvSpPr>
        <p:spPr>
          <a:xfrm>
            <a:off x="2692401" y="3141284"/>
            <a:ext cx="3048000" cy="46986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std::set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EA350BA-AA29-AF40-3D90-E3914834A72F}"/>
              </a:ext>
            </a:extLst>
          </p:cNvPr>
          <p:cNvSpPr/>
          <p:nvPr/>
        </p:nvSpPr>
        <p:spPr>
          <a:xfrm>
            <a:off x="2692401" y="3731788"/>
            <a:ext cx="3048000" cy="46986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std::stack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D086B4F-269B-4856-49C1-2A5A1765B25C}"/>
              </a:ext>
            </a:extLst>
          </p:cNvPr>
          <p:cNvSpPr/>
          <p:nvPr/>
        </p:nvSpPr>
        <p:spPr>
          <a:xfrm>
            <a:off x="2692401" y="4322292"/>
            <a:ext cx="3048000" cy="46986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std::queue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094BC7E-D719-8A69-1D6E-A9FA558F2243}"/>
              </a:ext>
            </a:extLst>
          </p:cNvPr>
          <p:cNvSpPr/>
          <p:nvPr/>
        </p:nvSpPr>
        <p:spPr>
          <a:xfrm>
            <a:off x="2692401" y="4912796"/>
            <a:ext cx="3048000" cy="46986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std::map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7596A7D-759B-0DDD-1E18-3EEB1C141652}"/>
              </a:ext>
            </a:extLst>
          </p:cNvPr>
          <p:cNvSpPr/>
          <p:nvPr/>
        </p:nvSpPr>
        <p:spPr>
          <a:xfrm>
            <a:off x="6553202" y="2550780"/>
            <a:ext cx="3048000" cy="46986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</a:t>
            </a:r>
            <a:r>
              <a:rPr lang="en-US" b="1" dirty="0" err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endParaRPr lang="en-US" b="1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FC73E03-8C5D-A2CB-727B-F4132E22D105}"/>
              </a:ext>
            </a:extLst>
          </p:cNvPr>
          <p:cNvSpPr/>
          <p:nvPr/>
        </p:nvSpPr>
        <p:spPr>
          <a:xfrm>
            <a:off x="6553202" y="3141284"/>
            <a:ext cx="3048000" cy="46986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</a:t>
            </a:r>
            <a:r>
              <a:rPr lang="en-US" b="1" dirty="0" err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unordered_set</a:t>
            </a:r>
            <a:endParaRPr lang="en-US" b="1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C44AD2F-3C11-FE49-3A54-467A138E7700}"/>
              </a:ext>
            </a:extLst>
          </p:cNvPr>
          <p:cNvSpPr/>
          <p:nvPr/>
        </p:nvSpPr>
        <p:spPr>
          <a:xfrm>
            <a:off x="6553202" y="3731788"/>
            <a:ext cx="3048000" cy="46986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</a:t>
            </a:r>
            <a:r>
              <a:rPr lang="en-US" b="1" dirty="0" err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priority_queue</a:t>
            </a:r>
            <a:endParaRPr lang="en-US" b="1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D947D14-9C93-A759-7D04-8D8879355986}"/>
              </a:ext>
            </a:extLst>
          </p:cNvPr>
          <p:cNvSpPr/>
          <p:nvPr/>
        </p:nvSpPr>
        <p:spPr>
          <a:xfrm>
            <a:off x="6553202" y="4322292"/>
            <a:ext cx="3048000" cy="46986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std::deque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8A815DE-D6AD-0F8D-C782-2FF266EDE18A}"/>
              </a:ext>
            </a:extLst>
          </p:cNvPr>
          <p:cNvSpPr/>
          <p:nvPr/>
        </p:nvSpPr>
        <p:spPr>
          <a:xfrm>
            <a:off x="6553202" y="4912799"/>
            <a:ext cx="3048000" cy="46986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std::array</a:t>
            </a:r>
          </a:p>
        </p:txBody>
      </p:sp>
    </p:spTree>
    <p:extLst>
      <p:ext uri="{BB962C8B-B14F-4D97-AF65-F5344CB8AC3E}">
        <p14:creationId xmlns:p14="http://schemas.microsoft.com/office/powerpoint/2010/main" val="85358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415E0-C7CD-A3DC-9F3A-80ECD933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container do I use?</a:t>
            </a:r>
          </a:p>
        </p:txBody>
      </p:sp>
    </p:spTree>
    <p:extLst>
      <p:ext uri="{BB962C8B-B14F-4D97-AF65-F5344CB8AC3E}">
        <p14:creationId xmlns:p14="http://schemas.microsoft.com/office/powerpoint/2010/main" val="1344854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0EDF5-815F-61B8-A607-13AFC1CA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space-time tradeoff</a:t>
            </a:r>
          </a:p>
        </p:txBody>
      </p:sp>
    </p:spTree>
    <p:extLst>
      <p:ext uri="{BB962C8B-B14F-4D97-AF65-F5344CB8AC3E}">
        <p14:creationId xmlns:p14="http://schemas.microsoft.com/office/powerpoint/2010/main" val="4044746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1411D-596B-5B31-E971-8B1AC2631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5214548"/>
            <a:ext cx="11404600" cy="766989"/>
          </a:xfrm>
        </p:spPr>
        <p:txBody>
          <a:bodyPr/>
          <a:lstStyle/>
          <a:p>
            <a:r>
              <a:rPr lang="en-US" dirty="0">
                <a:latin typeface="Century Schoolbook" panose="02040604050505020304" pitchFamily="18" charset="0"/>
              </a:rPr>
              <a:t>“Space is time”</a:t>
            </a:r>
            <a:br>
              <a:rPr lang="en-US" dirty="0">
                <a:latin typeface="Century Schoolbook" panose="02040604050505020304" pitchFamily="18" charset="0"/>
              </a:rPr>
            </a:br>
            <a:r>
              <a:rPr lang="en-US" b="0" i="0" dirty="0">
                <a:solidFill>
                  <a:srgbClr val="202122"/>
                </a:solidFill>
                <a:effectLst/>
                <a:latin typeface="Century Schoolbook" panose="02040604050505020304" pitchFamily="18" charset="0"/>
              </a:rPr>
              <a:t>— Bjarne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Century Schoolbook" panose="02040604050505020304" pitchFamily="18" charset="0"/>
              </a:rPr>
              <a:t>Stroustrup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8DB195-85FD-D046-D07B-16AB724A6F87}"/>
              </a:ext>
            </a:extLst>
          </p:cNvPr>
          <p:cNvSpPr txBox="1"/>
          <p:nvPr/>
        </p:nvSpPr>
        <p:spPr>
          <a:xfrm>
            <a:off x="135468" y="6333066"/>
            <a:ext cx="1304544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[source]</a:t>
            </a:r>
            <a:endParaRPr lang="en-US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pic>
        <p:nvPicPr>
          <p:cNvPr id="3074" name="Picture 2" descr="Bjarne Stroustrup: The Continuing Evolution of C++ | Department of  Informatics | UiB">
            <a:extLst>
              <a:ext uri="{FF2B5EF4-FFF2-40B4-BE49-F238E27FC236}">
                <a16:creationId xmlns:a16="http://schemas.microsoft.com/office/drawing/2014/main" id="{C68D5422-34EE-274B-DF25-348E49B9A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0" y="971108"/>
            <a:ext cx="5080000" cy="3810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600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048C97-2C69-614C-A94B-62B826702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the heck is the STL? What are templates?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”The Standard Template Library”</a:t>
            </a:r>
          </a:p>
          <a:p>
            <a:r>
              <a:rPr lang="en-US" dirty="0"/>
              <a:t>Sequence Containers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 linear sequence of elements</a:t>
            </a:r>
          </a:p>
          <a:p>
            <a:r>
              <a:rPr lang="en-US" dirty="0"/>
              <a:t>Associative Containers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 set of elements organized by unique keys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6E5704-DE88-C749-3EF7-FECAD842A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</p:spTree>
    <p:extLst>
      <p:ext uri="{BB962C8B-B14F-4D97-AF65-F5344CB8AC3E}">
        <p14:creationId xmlns:p14="http://schemas.microsoft.com/office/powerpoint/2010/main" val="126157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FB57D-151B-EF15-04A1-EB045DBA2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832854"/>
            <a:ext cx="11404600" cy="766989"/>
          </a:xfrm>
        </p:spPr>
        <p:txBody>
          <a:bodyPr/>
          <a:lstStyle/>
          <a:p>
            <a:r>
              <a:rPr lang="en-US" dirty="0"/>
              <a:t>Disclaimer: We’re covering a lot of material!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C62984-F165-8A1C-5CA1-2C88D3EB1967}"/>
              </a:ext>
            </a:extLst>
          </p:cNvPr>
          <p:cNvSpPr txBox="1">
            <a:spLocks/>
          </p:cNvSpPr>
          <p:nvPr/>
        </p:nvSpPr>
        <p:spPr>
          <a:xfrm>
            <a:off x="393700" y="3599843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(try not to get lost in the details!)</a:t>
            </a:r>
          </a:p>
        </p:txBody>
      </p:sp>
    </p:spTree>
    <p:extLst>
      <p:ext uri="{BB962C8B-B14F-4D97-AF65-F5344CB8AC3E}">
        <p14:creationId xmlns:p14="http://schemas.microsoft.com/office/powerpoint/2010/main" val="2123174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F7488-A669-8E93-6EB2-48318F980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431BC-F987-BE63-9D5D-23FCF8030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832854"/>
            <a:ext cx="11404600" cy="766989"/>
          </a:xfrm>
        </p:spPr>
        <p:txBody>
          <a:bodyPr/>
          <a:lstStyle/>
          <a:p>
            <a:r>
              <a:rPr lang="en-US" dirty="0"/>
              <a:t>But also: we can’t cover everything!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086679F-218E-3023-F3CC-75119319E5CF}"/>
              </a:ext>
            </a:extLst>
          </p:cNvPr>
          <p:cNvSpPr txBox="1">
            <a:spLocks/>
          </p:cNvSpPr>
          <p:nvPr/>
        </p:nvSpPr>
        <p:spPr>
          <a:xfrm>
            <a:off x="393700" y="3599843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(please ask us questions or reach out on Ed!)</a:t>
            </a:r>
          </a:p>
        </p:txBody>
      </p:sp>
    </p:spTree>
    <p:extLst>
      <p:ext uri="{BB962C8B-B14F-4D97-AF65-F5344CB8AC3E}">
        <p14:creationId xmlns:p14="http://schemas.microsoft.com/office/powerpoint/2010/main" val="2481265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6A3D95-EB42-A5E1-81CC-530AEE43F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Structured binding</a:t>
            </a:r>
          </a:p>
          <a:p>
            <a:pPr lvl="1"/>
            <a:r>
              <a:rPr lang="en-US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 [first, second] = p;</a:t>
            </a:r>
          </a:p>
          <a:p>
            <a:r>
              <a:rPr lang="en-US" dirty="0"/>
              <a:t>Member-wise</a:t>
            </a:r>
          </a:p>
          <a:p>
            <a:pPr lvl="1"/>
            <a:r>
              <a:rPr lang="en-US" dirty="0" err="1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student.name</a:t>
            </a:r>
            <a:r>
              <a:rPr lang="en-US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“Jacob”</a:t>
            </a:r>
          </a:p>
          <a:p>
            <a:r>
              <a:rPr lang="en-US" dirty="0"/>
              <a:t>Uniform initialization</a:t>
            </a:r>
          </a:p>
          <a:p>
            <a:pPr lvl="1"/>
            <a:r>
              <a:rPr lang="en-US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Student </a:t>
            </a:r>
            <a:r>
              <a:rPr lang="en-US" dirty="0" err="1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jacob</a:t>
            </a:r>
            <a:r>
              <a:rPr lang="en-US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“Jacob”, ”NM”, 21 }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1E79F6-4662-9251-22D9-DEB937882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type of initialization can all types use?</a:t>
            </a:r>
          </a:p>
        </p:txBody>
      </p:sp>
    </p:spTree>
    <p:extLst>
      <p:ext uri="{BB962C8B-B14F-4D97-AF65-F5344CB8AC3E}">
        <p14:creationId xmlns:p14="http://schemas.microsoft.com/office/powerpoint/2010/main" val="12655701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2D19D-D8ED-F264-E5CF-F3B1FFBE3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4574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E7AFE-2F1D-CD5C-364F-15162C10C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STL?</a:t>
            </a:r>
          </a:p>
        </p:txBody>
      </p:sp>
    </p:spTree>
    <p:extLst>
      <p:ext uri="{BB962C8B-B14F-4D97-AF65-F5344CB8AC3E}">
        <p14:creationId xmlns:p14="http://schemas.microsoft.com/office/powerpoint/2010/main" val="3845826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9EE48-D09A-E683-4966-CB861CE5F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>
                <a:solidFill>
                  <a:srgbClr val="D73A48"/>
                </a:solidFill>
              </a:rPr>
              <a:t>T</a:t>
            </a:r>
            <a:r>
              <a:rPr lang="en-US" dirty="0"/>
              <a:t>L: Standard </a:t>
            </a:r>
            <a:r>
              <a:rPr lang="en-US" dirty="0">
                <a:solidFill>
                  <a:srgbClr val="D73A48"/>
                </a:solidFill>
              </a:rPr>
              <a:t>Template</a:t>
            </a:r>
            <a:r>
              <a:rPr lang="en-US" dirty="0"/>
              <a:t> Library</a:t>
            </a:r>
          </a:p>
        </p:txBody>
      </p:sp>
    </p:spTree>
    <p:extLst>
      <p:ext uri="{BB962C8B-B14F-4D97-AF65-F5344CB8AC3E}">
        <p14:creationId xmlns:p14="http://schemas.microsoft.com/office/powerpoint/2010/main" val="2079803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F62731-ACED-4ABE-1DA1-31B40756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templates?</a:t>
            </a:r>
          </a:p>
        </p:txBody>
      </p:sp>
      <p:pic>
        <p:nvPicPr>
          <p:cNvPr id="5122" name="Picture 2" descr="Stick Figures transparent PNG images - StickPNG">
            <a:extLst>
              <a:ext uri="{FF2B5EF4-FFF2-40B4-BE49-F238E27FC236}">
                <a16:creationId xmlns:a16="http://schemas.microsoft.com/office/drawing/2014/main" id="{D0A1D63B-EAD9-9610-E37A-93E089E6F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51" y="247387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90455C-016C-D8F6-DC79-3A71DE839DD2}"/>
              </a:ext>
            </a:extLst>
          </p:cNvPr>
          <p:cNvSpPr txBox="1"/>
          <p:nvPr/>
        </p:nvSpPr>
        <p:spPr>
          <a:xfrm>
            <a:off x="7931149" y="2634736"/>
            <a:ext cx="30480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0" dirty="0"/>
              <a:t>🧑‍💻️</a:t>
            </a:r>
          </a:p>
        </p:txBody>
      </p:sp>
      <p:sp>
        <p:nvSpPr>
          <p:cNvPr id="13" name="Cloud Callout 12">
            <a:extLst>
              <a:ext uri="{FF2B5EF4-FFF2-40B4-BE49-F238E27FC236}">
                <a16:creationId xmlns:a16="http://schemas.microsoft.com/office/drawing/2014/main" id="{DD458961-56CE-CB01-EA2F-DEA8049E78E5}"/>
              </a:ext>
            </a:extLst>
          </p:cNvPr>
          <p:cNvSpPr/>
          <p:nvPr/>
        </p:nvSpPr>
        <p:spPr>
          <a:xfrm>
            <a:off x="2912533" y="1754203"/>
            <a:ext cx="3505200" cy="1439334"/>
          </a:xfrm>
          <a:prstGeom prst="cloudCallou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 need a way to store lists of integers!</a:t>
            </a:r>
          </a:p>
        </p:txBody>
      </p:sp>
      <p:sp>
        <p:nvSpPr>
          <p:cNvPr id="14" name="Cloud Callout 13">
            <a:extLst>
              <a:ext uri="{FF2B5EF4-FFF2-40B4-BE49-F238E27FC236}">
                <a16:creationId xmlns:a16="http://schemas.microsoft.com/office/drawing/2014/main" id="{3F812C03-3690-1E17-075C-FF5976F14E9C}"/>
              </a:ext>
            </a:extLst>
          </p:cNvPr>
          <p:cNvSpPr/>
          <p:nvPr/>
        </p:nvSpPr>
        <p:spPr>
          <a:xfrm flipH="1">
            <a:off x="5943600" y="2780451"/>
            <a:ext cx="2461682" cy="1439334"/>
          </a:xfrm>
          <a:prstGeom prst="cloudCallou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 am on it!</a:t>
            </a:r>
          </a:p>
        </p:txBody>
      </p:sp>
    </p:spTree>
    <p:extLst>
      <p:ext uri="{BB962C8B-B14F-4D97-AF65-F5344CB8AC3E}">
        <p14:creationId xmlns:p14="http://schemas.microsoft.com/office/powerpoint/2010/main" val="419372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F62731-ACED-4ABE-1DA1-31B40756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templates?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90455C-016C-D8F6-DC79-3A71DE839DD2}"/>
              </a:ext>
            </a:extLst>
          </p:cNvPr>
          <p:cNvSpPr txBox="1"/>
          <p:nvPr/>
        </p:nvSpPr>
        <p:spPr>
          <a:xfrm>
            <a:off x="886882" y="2634735"/>
            <a:ext cx="30480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0" dirty="0"/>
              <a:t>🧑‍💻️</a:t>
            </a:r>
          </a:p>
        </p:txBody>
      </p:sp>
      <p:sp>
        <p:nvSpPr>
          <p:cNvPr id="14" name="Cloud Callout 13">
            <a:extLst>
              <a:ext uri="{FF2B5EF4-FFF2-40B4-BE49-F238E27FC236}">
                <a16:creationId xmlns:a16="http://schemas.microsoft.com/office/drawing/2014/main" id="{3F812C03-3690-1E17-075C-FF5976F14E9C}"/>
              </a:ext>
            </a:extLst>
          </p:cNvPr>
          <p:cNvSpPr/>
          <p:nvPr/>
        </p:nvSpPr>
        <p:spPr>
          <a:xfrm>
            <a:off x="3149599" y="2424850"/>
            <a:ext cx="2461682" cy="1439334"/>
          </a:xfrm>
          <a:prstGeom prst="cloudCallou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I’ve done it!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F0F5527-B2CB-B2DC-25CE-9E67FFC04A19}"/>
              </a:ext>
            </a:extLst>
          </p:cNvPr>
          <p:cNvSpPr txBox="1">
            <a:spLocks/>
          </p:cNvSpPr>
          <p:nvPr/>
        </p:nvSpPr>
        <p:spPr>
          <a:xfrm>
            <a:off x="6568526" y="1922266"/>
            <a:ext cx="4736592" cy="30134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IntVector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Code to store </a:t>
            </a:r>
          </a:p>
          <a:p>
            <a:r>
              <a:rPr lang="en-US" dirty="0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list of 	</a:t>
            </a:r>
          </a:p>
          <a:p>
            <a:r>
              <a:rPr lang="en-US" dirty="0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integers…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13512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F62731-ACED-4ABE-1DA1-31B40756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templates?</a:t>
            </a:r>
          </a:p>
        </p:txBody>
      </p:sp>
      <p:pic>
        <p:nvPicPr>
          <p:cNvPr id="5122" name="Picture 2" descr="Stick Figures transparent PNG images - StickPNG">
            <a:extLst>
              <a:ext uri="{FF2B5EF4-FFF2-40B4-BE49-F238E27FC236}">
                <a16:creationId xmlns:a16="http://schemas.microsoft.com/office/drawing/2014/main" id="{D0A1D63B-EAD9-9610-E37A-93E089E6F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51" y="247387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90455C-016C-D8F6-DC79-3A71DE839DD2}"/>
              </a:ext>
            </a:extLst>
          </p:cNvPr>
          <p:cNvSpPr txBox="1"/>
          <p:nvPr/>
        </p:nvSpPr>
        <p:spPr>
          <a:xfrm>
            <a:off x="7931149" y="2634736"/>
            <a:ext cx="30480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0" dirty="0"/>
              <a:t>🧑‍💻️</a:t>
            </a:r>
          </a:p>
        </p:txBody>
      </p:sp>
      <p:sp>
        <p:nvSpPr>
          <p:cNvPr id="13" name="Cloud Callout 12">
            <a:extLst>
              <a:ext uri="{FF2B5EF4-FFF2-40B4-BE49-F238E27FC236}">
                <a16:creationId xmlns:a16="http://schemas.microsoft.com/office/drawing/2014/main" id="{DD458961-56CE-CB01-EA2F-DEA8049E78E5}"/>
              </a:ext>
            </a:extLst>
          </p:cNvPr>
          <p:cNvSpPr/>
          <p:nvPr/>
        </p:nvSpPr>
        <p:spPr>
          <a:xfrm>
            <a:off x="2912533" y="1754203"/>
            <a:ext cx="3505200" cy="1439334"/>
          </a:xfrm>
          <a:prstGeom prst="cloudCallou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Now I need to store a list of </a:t>
            </a:r>
            <a:r>
              <a:rPr lang="en-US" b="1" i="1" u="sng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doubles</a:t>
            </a:r>
            <a:r>
              <a:rPr lang="en-US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</a:t>
            </a:r>
          </a:p>
        </p:txBody>
      </p:sp>
      <p:sp>
        <p:nvSpPr>
          <p:cNvPr id="14" name="Cloud Callout 13">
            <a:extLst>
              <a:ext uri="{FF2B5EF4-FFF2-40B4-BE49-F238E27FC236}">
                <a16:creationId xmlns:a16="http://schemas.microsoft.com/office/drawing/2014/main" id="{3F812C03-3690-1E17-075C-FF5976F14E9C}"/>
              </a:ext>
            </a:extLst>
          </p:cNvPr>
          <p:cNvSpPr/>
          <p:nvPr/>
        </p:nvSpPr>
        <p:spPr>
          <a:xfrm flipH="1">
            <a:off x="5943600" y="2780451"/>
            <a:ext cx="2461682" cy="1439334"/>
          </a:xfrm>
          <a:prstGeom prst="cloudCallou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Right on it!</a:t>
            </a:r>
          </a:p>
        </p:txBody>
      </p:sp>
    </p:spTree>
    <p:extLst>
      <p:ext uri="{BB962C8B-B14F-4D97-AF65-F5344CB8AC3E}">
        <p14:creationId xmlns:p14="http://schemas.microsoft.com/office/powerpoint/2010/main" val="271356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F62731-ACED-4ABE-1DA1-31B40756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templates?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90455C-016C-D8F6-DC79-3A71DE839DD2}"/>
              </a:ext>
            </a:extLst>
          </p:cNvPr>
          <p:cNvSpPr txBox="1"/>
          <p:nvPr/>
        </p:nvSpPr>
        <p:spPr>
          <a:xfrm>
            <a:off x="886882" y="2634735"/>
            <a:ext cx="30480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0" dirty="0"/>
              <a:t>🧑‍💻️</a:t>
            </a:r>
          </a:p>
        </p:txBody>
      </p:sp>
      <p:sp>
        <p:nvSpPr>
          <p:cNvPr id="14" name="Cloud Callout 13">
            <a:extLst>
              <a:ext uri="{FF2B5EF4-FFF2-40B4-BE49-F238E27FC236}">
                <a16:creationId xmlns:a16="http://schemas.microsoft.com/office/drawing/2014/main" id="{3F812C03-3690-1E17-075C-FF5976F14E9C}"/>
              </a:ext>
            </a:extLst>
          </p:cNvPr>
          <p:cNvSpPr/>
          <p:nvPr/>
        </p:nvSpPr>
        <p:spPr>
          <a:xfrm>
            <a:off x="3161793" y="2357116"/>
            <a:ext cx="2461682" cy="1439334"/>
          </a:xfrm>
          <a:prstGeom prst="cloudCallou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I’ve done it!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F0F5527-B2CB-B2DC-25CE-9E67FFC04A19}"/>
              </a:ext>
            </a:extLst>
          </p:cNvPr>
          <p:cNvSpPr txBox="1">
            <a:spLocks/>
          </p:cNvSpPr>
          <p:nvPr/>
        </p:nvSpPr>
        <p:spPr>
          <a:xfrm>
            <a:off x="6568526" y="1922266"/>
            <a:ext cx="4736592" cy="30134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Code to store </a:t>
            </a:r>
          </a:p>
          <a:p>
            <a:r>
              <a:rPr lang="en-US" dirty="0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list of 	</a:t>
            </a:r>
          </a:p>
          <a:p>
            <a:r>
              <a:rPr lang="en-US" dirty="0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doubles…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2194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F62731-ACED-4ABE-1DA1-31B40756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templates?</a:t>
            </a:r>
          </a:p>
        </p:txBody>
      </p:sp>
      <p:pic>
        <p:nvPicPr>
          <p:cNvPr id="5122" name="Picture 2" descr="Stick Figures transparent PNG images - StickPNG">
            <a:extLst>
              <a:ext uri="{FF2B5EF4-FFF2-40B4-BE49-F238E27FC236}">
                <a16:creationId xmlns:a16="http://schemas.microsoft.com/office/drawing/2014/main" id="{D0A1D63B-EAD9-9610-E37A-93E089E6F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49" y="869529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90455C-016C-D8F6-DC79-3A71DE839DD2}"/>
              </a:ext>
            </a:extLst>
          </p:cNvPr>
          <p:cNvSpPr txBox="1"/>
          <p:nvPr/>
        </p:nvSpPr>
        <p:spPr>
          <a:xfrm>
            <a:off x="7931149" y="3057165"/>
            <a:ext cx="30480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0" dirty="0"/>
              <a:t>🧑‍💻️</a:t>
            </a:r>
          </a:p>
        </p:txBody>
      </p:sp>
      <p:sp>
        <p:nvSpPr>
          <p:cNvPr id="13" name="Cloud Callout 12">
            <a:extLst>
              <a:ext uri="{FF2B5EF4-FFF2-40B4-BE49-F238E27FC236}">
                <a16:creationId xmlns:a16="http://schemas.microsoft.com/office/drawing/2014/main" id="{DD458961-56CE-CB01-EA2F-DEA8049E78E5}"/>
              </a:ext>
            </a:extLst>
          </p:cNvPr>
          <p:cNvSpPr/>
          <p:nvPr/>
        </p:nvSpPr>
        <p:spPr>
          <a:xfrm>
            <a:off x="3055449" y="1820154"/>
            <a:ext cx="3505200" cy="1795812"/>
          </a:xfrm>
          <a:prstGeom prst="cloudCallou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 could you give me a list of </a:t>
            </a:r>
            <a:r>
              <a:rPr lang="en-US" b="1" i="1" u="sng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STRINGS</a:t>
            </a:r>
            <a:r>
              <a:rPr lang="en-US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…</a:t>
            </a:r>
          </a:p>
        </p:txBody>
      </p:sp>
      <p:sp>
        <p:nvSpPr>
          <p:cNvPr id="14" name="Cloud Callout 13">
            <a:extLst>
              <a:ext uri="{FF2B5EF4-FFF2-40B4-BE49-F238E27FC236}">
                <a16:creationId xmlns:a16="http://schemas.microsoft.com/office/drawing/2014/main" id="{3F812C03-3690-1E17-075C-FF5976F14E9C}"/>
              </a:ext>
            </a:extLst>
          </p:cNvPr>
          <p:cNvSpPr/>
          <p:nvPr/>
        </p:nvSpPr>
        <p:spPr>
          <a:xfrm flipH="1">
            <a:off x="5943600" y="3202880"/>
            <a:ext cx="2461682" cy="1439334"/>
          </a:xfrm>
          <a:prstGeom prst="cloudCallou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🤯😠😠</a:t>
            </a:r>
          </a:p>
        </p:txBody>
      </p:sp>
      <p:pic>
        <p:nvPicPr>
          <p:cNvPr id="6150" name="Picture 6" descr="thats kinda sus | Sticker">
            <a:extLst>
              <a:ext uri="{FF2B5EF4-FFF2-40B4-BE49-F238E27FC236}">
                <a16:creationId xmlns:a16="http://schemas.microsoft.com/office/drawing/2014/main" id="{2D42D8A5-C386-C70E-0B67-5AD677192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0" y="0"/>
            <a:ext cx="5143500" cy="685800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71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2 -0.23102 L 0.07357 -0.799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C8CDD-F891-EFD7-FD45-4455D184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What if we could keep the logic, but change the type?</a:t>
            </a:r>
          </a:p>
        </p:txBody>
      </p:sp>
    </p:spTree>
    <p:extLst>
      <p:ext uri="{BB962C8B-B14F-4D97-AF65-F5344CB8AC3E}">
        <p14:creationId xmlns:p14="http://schemas.microsoft.com/office/powerpoint/2010/main" val="916430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>
            <a:extLst>
              <a:ext uri="{FF2B5EF4-FFF2-40B4-BE49-F238E27FC236}">
                <a16:creationId xmlns:a16="http://schemas.microsoft.com/office/drawing/2014/main" id="{57A51E86-10B6-AAE2-C8A2-339F617E9C37}"/>
              </a:ext>
            </a:extLst>
          </p:cNvPr>
          <p:cNvSpPr/>
          <p:nvPr/>
        </p:nvSpPr>
        <p:spPr>
          <a:xfrm>
            <a:off x="4494192" y="3561893"/>
            <a:ext cx="2573867" cy="950842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F62731-ACED-4ABE-1DA1-31B40756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templates?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3A7DFD2-8735-8707-1F82-4D5112CA9325}"/>
              </a:ext>
            </a:extLst>
          </p:cNvPr>
          <p:cNvSpPr txBox="1">
            <a:spLocks/>
          </p:cNvSpPr>
          <p:nvPr/>
        </p:nvSpPr>
        <p:spPr>
          <a:xfrm>
            <a:off x="393700" y="1685199"/>
            <a:ext cx="4736592" cy="30134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IntVector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Code to store </a:t>
            </a:r>
          </a:p>
          <a:p>
            <a:r>
              <a:rPr lang="en-US" dirty="0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list of 	</a:t>
            </a:r>
          </a:p>
          <a:p>
            <a:r>
              <a:rPr lang="en-US" dirty="0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integers…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247135-8C13-D993-0ACA-0EF863B1A047}"/>
              </a:ext>
            </a:extLst>
          </p:cNvPr>
          <p:cNvSpPr txBox="1">
            <a:spLocks/>
          </p:cNvSpPr>
          <p:nvPr/>
        </p:nvSpPr>
        <p:spPr>
          <a:xfrm>
            <a:off x="861993" y="2345600"/>
            <a:ext cx="4736592" cy="30134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Code to store </a:t>
            </a:r>
          </a:p>
          <a:p>
            <a:r>
              <a:rPr lang="en-US" dirty="0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list of 	</a:t>
            </a:r>
          </a:p>
          <a:p>
            <a:r>
              <a:rPr lang="en-US" dirty="0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doubles…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10128A4-AA11-7A5E-B801-160CA9B3CEEC}"/>
              </a:ext>
            </a:extLst>
          </p:cNvPr>
          <p:cNvSpPr txBox="1">
            <a:spLocks/>
          </p:cNvSpPr>
          <p:nvPr/>
        </p:nvSpPr>
        <p:spPr>
          <a:xfrm>
            <a:off x="1359408" y="3006001"/>
            <a:ext cx="4736592" cy="30134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Code to store </a:t>
            </a:r>
          </a:p>
          <a:p>
            <a:r>
              <a:rPr lang="en-US" dirty="0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list of 	</a:t>
            </a:r>
          </a:p>
          <a:p>
            <a:r>
              <a:rPr lang="en-US" dirty="0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strings…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84D8F7-A015-1E02-84CB-11C1038B2043}"/>
              </a:ext>
            </a:extLst>
          </p:cNvPr>
          <p:cNvSpPr txBox="1">
            <a:spLocks/>
          </p:cNvSpPr>
          <p:nvPr/>
        </p:nvSpPr>
        <p:spPr>
          <a:xfrm>
            <a:off x="7061709" y="1626267"/>
            <a:ext cx="4736591" cy="439320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dirty="0" err="1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So satisfying.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 dirty="0">
              <a:solidFill>
                <a:srgbClr val="24292E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v1;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&lt;double&gt;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v2;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v3;</a:t>
            </a:r>
          </a:p>
        </p:txBody>
      </p:sp>
    </p:spTree>
    <p:extLst>
      <p:ext uri="{BB962C8B-B14F-4D97-AF65-F5344CB8AC3E}">
        <p14:creationId xmlns:p14="http://schemas.microsoft.com/office/powerpoint/2010/main" val="133781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5" grpId="0" animBg="1"/>
      <p:bldP spid="7" grpId="0" uiExpand="1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FDA5E-6E99-CAD5-7216-7B18DDB58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8D785F-9879-E1E9-FE53-660AEDFA5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Structured binding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 [first, second] = p;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Member-wise</a:t>
            </a:r>
          </a:p>
          <a:p>
            <a:pPr lvl="1"/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student.name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“Jacob”</a:t>
            </a:r>
          </a:p>
          <a:p>
            <a:r>
              <a:rPr lang="en-US" b="1" dirty="0"/>
              <a:t>✅ Uniform initialization</a:t>
            </a:r>
          </a:p>
          <a:p>
            <a:pPr lvl="1"/>
            <a:r>
              <a:rPr lang="en-US" b="1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Student </a:t>
            </a:r>
            <a:r>
              <a:rPr lang="en-US" b="1" dirty="0" err="1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jacob</a:t>
            </a:r>
            <a:r>
              <a:rPr lang="en-US" b="1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“Jacob”, ”NM”, 21 }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75F969-DB63-2377-0729-9618250F6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type of initialization can all types use?</a:t>
            </a:r>
          </a:p>
        </p:txBody>
      </p:sp>
    </p:spTree>
    <p:extLst>
      <p:ext uri="{BB962C8B-B14F-4D97-AF65-F5344CB8AC3E}">
        <p14:creationId xmlns:p14="http://schemas.microsoft.com/office/powerpoint/2010/main" val="33484961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D5C2-B1AD-EEEF-20ED-671F516F5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STL containers are </a:t>
            </a:r>
            <a:r>
              <a:rPr lang="en-US" dirty="0">
                <a:solidFill>
                  <a:srgbClr val="D73A48"/>
                </a:solidFill>
              </a:rPr>
              <a:t>templates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022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CB6A3B-08DF-3A3B-7222-1D0D6C4BB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by Alexander Stepanov</a:t>
            </a:r>
          </a:p>
          <a:p>
            <a:r>
              <a:rPr lang="en-US" dirty="0"/>
              <a:t>Added templates to C++ and built a well-known library</a:t>
            </a:r>
          </a:p>
          <a:p>
            <a:r>
              <a:rPr lang="en-US" dirty="0"/>
              <a:t>This library is now known as the </a:t>
            </a:r>
            <a:r>
              <a:rPr lang="en-US" b="1" dirty="0"/>
              <a:t>STL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037C1B-1A09-17FD-3EB5-99BDEB4D2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Standard Template Library (STL)</a:t>
            </a:r>
          </a:p>
        </p:txBody>
      </p:sp>
      <p:pic>
        <p:nvPicPr>
          <p:cNvPr id="11266" name="Picture 2" descr="Alex Stepanov : Standard C++">
            <a:extLst>
              <a:ext uri="{FF2B5EF4-FFF2-40B4-BE49-F238E27FC236}">
                <a16:creationId xmlns:a16="http://schemas.microsoft.com/office/drawing/2014/main" id="{BE709EE4-2797-971F-7824-EDFDE4CCF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3285308"/>
            <a:ext cx="3971450" cy="303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Uses This / Bjarne Stroustrup">
            <a:extLst>
              <a:ext uri="{FF2B5EF4-FFF2-40B4-BE49-F238E27FC236}">
                <a16:creationId xmlns:a16="http://schemas.microsoft.com/office/drawing/2014/main" id="{B198DA94-F308-31AE-64A9-B1E9C54FE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852" y="3513182"/>
            <a:ext cx="3930049" cy="263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loud Callout 3">
            <a:extLst>
              <a:ext uri="{FF2B5EF4-FFF2-40B4-BE49-F238E27FC236}">
                <a16:creationId xmlns:a16="http://schemas.microsoft.com/office/drawing/2014/main" id="{A1EB211F-A7D8-4E81-2747-9C432995319C}"/>
              </a:ext>
            </a:extLst>
          </p:cNvPr>
          <p:cNvSpPr/>
          <p:nvPr/>
        </p:nvSpPr>
        <p:spPr>
          <a:xfrm>
            <a:off x="3132666" y="3285308"/>
            <a:ext cx="2963334" cy="1431566"/>
          </a:xfrm>
          <a:prstGeom prst="cloudCallou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Bjarne, let’s add templates</a:t>
            </a:r>
          </a:p>
        </p:txBody>
      </p:sp>
      <p:sp>
        <p:nvSpPr>
          <p:cNvPr id="5" name="Cloud Callout 4">
            <a:extLst>
              <a:ext uri="{FF2B5EF4-FFF2-40B4-BE49-F238E27FC236}">
                <a16:creationId xmlns:a16="http://schemas.microsoft.com/office/drawing/2014/main" id="{59FE998C-0E0A-A0C9-6F59-1D836A9E6486}"/>
              </a:ext>
            </a:extLst>
          </p:cNvPr>
          <p:cNvSpPr/>
          <p:nvPr/>
        </p:nvSpPr>
        <p:spPr>
          <a:xfrm flipH="1">
            <a:off x="6166725" y="4256106"/>
            <a:ext cx="2151116" cy="921535"/>
          </a:xfrm>
          <a:prstGeom prst="cloudCallou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Huh?</a:t>
            </a:r>
          </a:p>
        </p:txBody>
      </p:sp>
      <p:sp>
        <p:nvSpPr>
          <p:cNvPr id="6" name="Cloud Callout 5">
            <a:extLst>
              <a:ext uri="{FF2B5EF4-FFF2-40B4-BE49-F238E27FC236}">
                <a16:creationId xmlns:a16="http://schemas.microsoft.com/office/drawing/2014/main" id="{921B2960-909A-D67F-D940-2EFA56EC44A2}"/>
              </a:ext>
            </a:extLst>
          </p:cNvPr>
          <p:cNvSpPr/>
          <p:nvPr/>
        </p:nvSpPr>
        <p:spPr>
          <a:xfrm>
            <a:off x="3346489" y="4855815"/>
            <a:ext cx="2963334" cy="921535"/>
          </a:xfrm>
          <a:prstGeom prst="cloudCallou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Hold my beer</a:t>
            </a:r>
          </a:p>
        </p:txBody>
      </p:sp>
    </p:spTree>
    <p:extLst>
      <p:ext uri="{BB962C8B-B14F-4D97-AF65-F5344CB8AC3E}">
        <p14:creationId xmlns:p14="http://schemas.microsoft.com/office/powerpoint/2010/main" val="340464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5CE5C2-7611-0A5F-849B-FDBC87580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Standard Template Library (STL)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9186758-5152-176C-9B1B-742D170FF499}"/>
              </a:ext>
            </a:extLst>
          </p:cNvPr>
          <p:cNvSpPr/>
          <p:nvPr/>
        </p:nvSpPr>
        <p:spPr>
          <a:xfrm>
            <a:off x="3826934" y="1689132"/>
            <a:ext cx="4538132" cy="453813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</a:p>
          <a:p>
            <a:pPr algn="ctr"/>
            <a:endParaRPr lang="en-US" sz="3600" b="1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algn="ctr"/>
            <a:endParaRPr lang="en-US" sz="3600" b="1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algn="ctr"/>
            <a:endParaRPr lang="en-US" sz="3600" b="1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algn="ctr"/>
            <a:endParaRPr lang="en-US" sz="3600" b="1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algn="ctr"/>
            <a:endParaRPr lang="en-US" sz="3600" b="1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algn="ctr"/>
            <a:endParaRPr lang="en-US" sz="3600" b="1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78554B4-206B-D40B-FC0E-DC14B4067A14}"/>
              </a:ext>
            </a:extLst>
          </p:cNvPr>
          <p:cNvSpPr/>
          <p:nvPr/>
        </p:nvSpPr>
        <p:spPr>
          <a:xfrm>
            <a:off x="4631267" y="2798265"/>
            <a:ext cx="2929466" cy="2929466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stl</a:t>
            </a:r>
            <a:endParaRPr lang="en-US" sz="3600" b="1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algn="ctr"/>
            <a:endParaRPr lang="en-US" sz="3600" b="1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algn="ctr"/>
            <a:endParaRPr lang="en-US" sz="3600" b="1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algn="ctr"/>
            <a:endParaRPr lang="en-US" sz="3600" b="1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C4A5-1BB7-565E-2B4C-E0A526D0B526}"/>
              </a:ext>
            </a:extLst>
          </p:cNvPr>
          <p:cNvSpPr txBox="1"/>
          <p:nvPr/>
        </p:nvSpPr>
        <p:spPr>
          <a:xfrm>
            <a:off x="5143500" y="3958198"/>
            <a:ext cx="187960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pair&lt;T1,T2&gt;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02E870-2B36-9642-6787-79F0120A243B}"/>
              </a:ext>
            </a:extLst>
          </p:cNvPr>
          <p:cNvSpPr txBox="1"/>
          <p:nvPr/>
        </p:nvSpPr>
        <p:spPr>
          <a:xfrm>
            <a:off x="5160433" y="4343583"/>
            <a:ext cx="187960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vector&lt;T&gt;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A6ED24-7DC7-E3DF-88EC-E79513A1AF24}"/>
              </a:ext>
            </a:extLst>
          </p:cNvPr>
          <p:cNvSpPr txBox="1"/>
          <p:nvPr/>
        </p:nvSpPr>
        <p:spPr>
          <a:xfrm>
            <a:off x="5143500" y="4728968"/>
            <a:ext cx="187960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map&lt;K,V&gt;</a:t>
            </a:r>
          </a:p>
        </p:txBody>
      </p:sp>
    </p:spTree>
    <p:extLst>
      <p:ext uri="{BB962C8B-B14F-4D97-AF65-F5344CB8AC3E}">
        <p14:creationId xmlns:p14="http://schemas.microsoft.com/office/powerpoint/2010/main" val="81574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5CE5C2-7611-0A5F-849B-FDBC87580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Standard Template Library (STL)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20ECF20-99EC-1846-5FFA-3D855D586854}"/>
              </a:ext>
            </a:extLst>
          </p:cNvPr>
          <p:cNvSpPr/>
          <p:nvPr/>
        </p:nvSpPr>
        <p:spPr>
          <a:xfrm>
            <a:off x="393697" y="1862669"/>
            <a:ext cx="11404604" cy="4169468"/>
          </a:xfrm>
          <a:prstGeom prst="roundRect">
            <a:avLst>
              <a:gd name="adj" fmla="val 3795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3600" b="1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4400008-0896-DA4F-7DC6-F1C57ECAA6E7}"/>
              </a:ext>
            </a:extLst>
          </p:cNvPr>
          <p:cNvSpPr/>
          <p:nvPr/>
        </p:nvSpPr>
        <p:spPr>
          <a:xfrm>
            <a:off x="694264" y="2252310"/>
            <a:ext cx="5215470" cy="1540582"/>
          </a:xfrm>
          <a:prstGeom prst="roundRect">
            <a:avLst>
              <a:gd name="adj" fmla="val 654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Containers</a:t>
            </a:r>
            <a:r>
              <a:rPr lang="en-US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 we store groups of things?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89B8AB9-4919-F34E-7727-21593C05ECD7}"/>
              </a:ext>
            </a:extLst>
          </p:cNvPr>
          <p:cNvSpPr/>
          <p:nvPr/>
        </p:nvSpPr>
        <p:spPr>
          <a:xfrm>
            <a:off x="6282269" y="2252310"/>
            <a:ext cx="5215470" cy="1540582"/>
          </a:xfrm>
          <a:prstGeom prst="roundRect">
            <a:avLst>
              <a:gd name="adj" fmla="val 654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Iterators</a:t>
            </a:r>
            <a:r>
              <a:rPr lang="en-US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 we traverse containers?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12FDF0E-E236-4DEF-030D-C183797EC7C6}"/>
              </a:ext>
            </a:extLst>
          </p:cNvPr>
          <p:cNvSpPr/>
          <p:nvPr/>
        </p:nvSpPr>
        <p:spPr>
          <a:xfrm>
            <a:off x="6282269" y="4182533"/>
            <a:ext cx="5215470" cy="1540582"/>
          </a:xfrm>
          <a:prstGeom prst="roundRect">
            <a:avLst>
              <a:gd name="adj" fmla="val 654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Algorithms</a:t>
            </a:r>
            <a:r>
              <a:rPr lang="en-US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 we transform and modify containers in a generic way?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1ADF403-0865-D511-28F6-A72838C09ED7}"/>
              </a:ext>
            </a:extLst>
          </p:cNvPr>
          <p:cNvSpPr/>
          <p:nvPr/>
        </p:nvSpPr>
        <p:spPr>
          <a:xfrm>
            <a:off x="694261" y="4182533"/>
            <a:ext cx="5215470" cy="1540582"/>
          </a:xfrm>
          <a:prstGeom prst="roundRect">
            <a:avLst>
              <a:gd name="adj" fmla="val 654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Functors</a:t>
            </a:r>
            <a:r>
              <a:rPr lang="en-US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can we represent functions as objects?</a:t>
            </a:r>
          </a:p>
        </p:txBody>
      </p:sp>
    </p:spTree>
    <p:extLst>
      <p:ext uri="{BB962C8B-B14F-4D97-AF65-F5344CB8AC3E}">
        <p14:creationId xmlns:p14="http://schemas.microsoft.com/office/powerpoint/2010/main" val="340798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09468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A9785-78B8-8D9C-C985-D2CF61BFC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Containers</a:t>
            </a:r>
          </a:p>
        </p:txBody>
      </p:sp>
    </p:spTree>
    <p:extLst>
      <p:ext uri="{BB962C8B-B14F-4D97-AF65-F5344CB8AC3E}">
        <p14:creationId xmlns:p14="http://schemas.microsoft.com/office/powerpoint/2010/main" val="18183513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F5D89-90B5-73D7-327E-E73C94763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Sequence containers store a linear sequence of elements</a:t>
            </a:r>
          </a:p>
        </p:txBody>
      </p:sp>
    </p:spTree>
    <p:extLst>
      <p:ext uri="{BB962C8B-B14F-4D97-AF65-F5344CB8AC3E}">
        <p14:creationId xmlns:p14="http://schemas.microsoft.com/office/powerpoint/2010/main" val="33986812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4F121-583D-C9B9-EAB1-87E671EFB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</a:t>
            </a:r>
            <a:b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 &lt;vector&gt;</a:t>
            </a:r>
          </a:p>
        </p:txBody>
      </p:sp>
    </p:spTree>
    <p:extLst>
      <p:ext uri="{BB962C8B-B14F-4D97-AF65-F5344CB8AC3E}">
        <p14:creationId xmlns:p14="http://schemas.microsoft.com/office/powerpoint/2010/main" val="2956895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1C1A2-8AF3-AC31-3C60-ECF1B9A08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</a:t>
            </a:r>
            <a:r>
              <a:rPr lang="en-US" dirty="0"/>
              <a:t> stores a list of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89AF2-54A3-9816-79A8-AD3D4F5CE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8"/>
            <a:ext cx="11404600" cy="3572450"/>
          </a:xfrm>
        </p:spPr>
        <p:txBody>
          <a:bodyPr>
            <a:normAutofit fontScale="92500" lnSpcReduction="10000"/>
          </a:bodyPr>
          <a:lstStyle/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vec.</a:t>
            </a: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push_back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vec.</a:t>
            </a: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push_back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20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vec.</a:t>
            </a: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 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8BD21E-DA8D-A8EE-C642-D5BF308641A2}"/>
              </a:ext>
            </a:extLst>
          </p:cNvPr>
          <p:cNvSpPr txBox="1"/>
          <p:nvPr/>
        </p:nvSpPr>
        <p:spPr>
          <a:xfrm>
            <a:off x="613741" y="5900649"/>
            <a:ext cx="997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</a:t>
            </a:r>
            <a:endParaRPr lang="en-US" sz="2800" b="1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AD4D2E-F449-C049-C2C4-1885DA29B762}"/>
              </a:ext>
            </a:extLst>
          </p:cNvPr>
          <p:cNvCxnSpPr>
            <a:stCxn id="12" idx="3"/>
            <a:endCxn id="5" idx="1"/>
          </p:cNvCxnSpPr>
          <p:nvPr/>
        </p:nvCxnSpPr>
        <p:spPr>
          <a:xfrm>
            <a:off x="1611519" y="6162259"/>
            <a:ext cx="63472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9A95E12-805E-DD2F-72BA-7B87736DAFAC}"/>
              </a:ext>
            </a:extLst>
          </p:cNvPr>
          <p:cNvGrpSpPr/>
          <p:nvPr/>
        </p:nvGrpSpPr>
        <p:grpSpPr>
          <a:xfrm>
            <a:off x="2246243" y="5316582"/>
            <a:ext cx="834887" cy="1263121"/>
            <a:chOff x="2246243" y="5316582"/>
            <a:chExt cx="834887" cy="126312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BC46DEA-0506-B927-E5E5-6BC1EF8CAEC6}"/>
                </a:ext>
              </a:extLst>
            </p:cNvPr>
            <p:cNvSpPr/>
            <p:nvPr/>
          </p:nvSpPr>
          <p:spPr>
            <a:xfrm>
              <a:off x="2246243" y="5744816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F1139A0-F507-CC76-C7FB-C8C2E54E5006}"/>
                </a:ext>
              </a:extLst>
            </p:cNvPr>
            <p:cNvSpPr txBox="1"/>
            <p:nvPr/>
          </p:nvSpPr>
          <p:spPr>
            <a:xfrm>
              <a:off x="2511286" y="5316582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5B382BC-5F7B-0C83-05E1-5CFB8B08F776}"/>
              </a:ext>
            </a:extLst>
          </p:cNvPr>
          <p:cNvGrpSpPr/>
          <p:nvPr/>
        </p:nvGrpSpPr>
        <p:grpSpPr>
          <a:xfrm>
            <a:off x="3244021" y="5316582"/>
            <a:ext cx="834887" cy="1263121"/>
            <a:chOff x="2246243" y="5316582"/>
            <a:chExt cx="834887" cy="126312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E2C7F0A-4CC8-3B84-5E0F-381DFBECADBA}"/>
                </a:ext>
              </a:extLst>
            </p:cNvPr>
            <p:cNvSpPr/>
            <p:nvPr/>
          </p:nvSpPr>
          <p:spPr>
            <a:xfrm>
              <a:off x="2246243" y="5744816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EB215A7-665D-3098-6453-90CBDB987189}"/>
                </a:ext>
              </a:extLst>
            </p:cNvPr>
            <p:cNvSpPr txBox="1"/>
            <p:nvPr/>
          </p:nvSpPr>
          <p:spPr>
            <a:xfrm>
              <a:off x="2511286" y="5316582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49F7D5-0C26-48E5-AD19-63241C429DC3}"/>
              </a:ext>
            </a:extLst>
          </p:cNvPr>
          <p:cNvGrpSpPr/>
          <p:nvPr/>
        </p:nvGrpSpPr>
        <p:grpSpPr>
          <a:xfrm>
            <a:off x="4241799" y="5316582"/>
            <a:ext cx="834887" cy="1263121"/>
            <a:chOff x="2246243" y="5316582"/>
            <a:chExt cx="834887" cy="126312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166F15C-5FB9-01B9-5CF6-D30E0F556571}"/>
                </a:ext>
              </a:extLst>
            </p:cNvPr>
            <p:cNvSpPr/>
            <p:nvPr/>
          </p:nvSpPr>
          <p:spPr>
            <a:xfrm>
              <a:off x="2246243" y="5744816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0C0A7EE-C405-04B1-E742-7C2E52BFB8C3}"/>
                </a:ext>
              </a:extLst>
            </p:cNvPr>
            <p:cNvSpPr txBox="1"/>
            <p:nvPr/>
          </p:nvSpPr>
          <p:spPr>
            <a:xfrm>
              <a:off x="2511286" y="5316582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30CC895-A429-5524-B76D-94F4A14B121D}"/>
              </a:ext>
            </a:extLst>
          </p:cNvPr>
          <p:cNvGrpSpPr/>
          <p:nvPr/>
        </p:nvGrpSpPr>
        <p:grpSpPr>
          <a:xfrm>
            <a:off x="5239577" y="5316582"/>
            <a:ext cx="834887" cy="1263121"/>
            <a:chOff x="2246243" y="5316582"/>
            <a:chExt cx="834887" cy="126312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F9CA15A-1F54-65AD-40A4-705544182146}"/>
                </a:ext>
              </a:extLst>
            </p:cNvPr>
            <p:cNvSpPr/>
            <p:nvPr/>
          </p:nvSpPr>
          <p:spPr>
            <a:xfrm>
              <a:off x="2246243" y="5744816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6090ED0-2275-71F6-AF57-97DD3A9B36D0}"/>
                </a:ext>
              </a:extLst>
            </p:cNvPr>
            <p:cNvSpPr txBox="1"/>
            <p:nvPr/>
          </p:nvSpPr>
          <p:spPr>
            <a:xfrm>
              <a:off x="2511286" y="5316582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745E0E7-A6C1-E4C8-BA31-1F73EEE902E6}"/>
              </a:ext>
            </a:extLst>
          </p:cNvPr>
          <p:cNvGrpSpPr/>
          <p:nvPr/>
        </p:nvGrpSpPr>
        <p:grpSpPr>
          <a:xfrm>
            <a:off x="6237355" y="5316582"/>
            <a:ext cx="834887" cy="1263121"/>
            <a:chOff x="2246243" y="5316582"/>
            <a:chExt cx="834887" cy="12631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976E139-EBA3-79D9-D43C-EFAB69515777}"/>
                </a:ext>
              </a:extLst>
            </p:cNvPr>
            <p:cNvSpPr/>
            <p:nvPr/>
          </p:nvSpPr>
          <p:spPr>
            <a:xfrm>
              <a:off x="2246243" y="5744816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5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33BD726-1D95-B162-FA81-681D077B2A4E}"/>
                </a:ext>
              </a:extLst>
            </p:cNvPr>
            <p:cNvSpPr txBox="1"/>
            <p:nvPr/>
          </p:nvSpPr>
          <p:spPr>
            <a:xfrm>
              <a:off x="2511286" y="5316582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4800FAF-E204-27FE-292B-FA6E8E740571}"/>
              </a:ext>
            </a:extLst>
          </p:cNvPr>
          <p:cNvGrpSpPr/>
          <p:nvPr/>
        </p:nvGrpSpPr>
        <p:grpSpPr>
          <a:xfrm>
            <a:off x="7235133" y="5316582"/>
            <a:ext cx="834887" cy="1263121"/>
            <a:chOff x="2246243" y="5316582"/>
            <a:chExt cx="834887" cy="126312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F6C2A8A-3D2E-C07F-2038-7A590DE0248D}"/>
                </a:ext>
              </a:extLst>
            </p:cNvPr>
            <p:cNvSpPr/>
            <p:nvPr/>
          </p:nvSpPr>
          <p:spPr>
            <a:xfrm>
              <a:off x="2246243" y="5744816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6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0ECC3B8-84A1-332B-2851-682439CFE607}"/>
                </a:ext>
              </a:extLst>
            </p:cNvPr>
            <p:cNvSpPr txBox="1"/>
            <p:nvPr/>
          </p:nvSpPr>
          <p:spPr>
            <a:xfrm>
              <a:off x="2511286" y="5316582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5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963D222D-6CE7-92E9-4806-2F2398B454BE}"/>
              </a:ext>
            </a:extLst>
          </p:cNvPr>
          <p:cNvSpPr/>
          <p:nvPr/>
        </p:nvSpPr>
        <p:spPr>
          <a:xfrm>
            <a:off x="3244021" y="5744816"/>
            <a:ext cx="834887" cy="83488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250CB06-FA19-0A7F-8DFE-99448478C238}"/>
              </a:ext>
            </a:extLst>
          </p:cNvPr>
          <p:cNvSpPr txBox="1"/>
          <p:nvPr/>
        </p:nvSpPr>
        <p:spPr>
          <a:xfrm>
            <a:off x="8611982" y="5277437"/>
            <a:ext cx="3186317" cy="1302265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r>
              <a:rPr lang="en-US" sz="2800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Output:</a:t>
            </a: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1 20 3 4 5 6</a:t>
            </a:r>
          </a:p>
        </p:txBody>
      </p:sp>
    </p:spTree>
    <p:extLst>
      <p:ext uri="{BB962C8B-B14F-4D97-AF65-F5344CB8AC3E}">
        <p14:creationId xmlns:p14="http://schemas.microsoft.com/office/powerpoint/2010/main" val="289028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 animBg="1"/>
      <p:bldP spid="3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6D209E-541F-D019-48C8-66A133520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Stanford vs. STL vector</a:t>
            </a:r>
          </a:p>
        </p:txBody>
      </p:sp>
      <p:graphicFrame>
        <p:nvGraphicFramePr>
          <p:cNvPr id="347" name="Table 346">
            <a:extLst>
              <a:ext uri="{FF2B5EF4-FFF2-40B4-BE49-F238E27FC236}">
                <a16:creationId xmlns:a16="http://schemas.microsoft.com/office/drawing/2014/main" id="{B1289F94-2035-1A10-12F7-49C63F9068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671724"/>
              </p:ext>
            </p:extLst>
          </p:nvPr>
        </p:nvGraphicFramePr>
        <p:xfrm>
          <a:off x="393700" y="1397000"/>
          <a:ext cx="11404599" cy="49786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6717">
                  <a:extLst>
                    <a:ext uri="{9D8B030D-6E8A-4147-A177-3AD203B41FA5}">
                      <a16:colId xmlns:a16="http://schemas.microsoft.com/office/drawing/2014/main" val="435567796"/>
                    </a:ext>
                  </a:extLst>
                </a:gridCol>
                <a:gridCol w="3240157">
                  <a:extLst>
                    <a:ext uri="{9D8B030D-6E8A-4147-A177-3AD203B41FA5}">
                      <a16:colId xmlns:a16="http://schemas.microsoft.com/office/drawing/2014/main" val="2178083757"/>
                    </a:ext>
                  </a:extLst>
                </a:gridCol>
                <a:gridCol w="3727725">
                  <a:extLst>
                    <a:ext uri="{9D8B030D-6E8A-4147-A177-3AD203B41FA5}">
                      <a16:colId xmlns:a16="http://schemas.microsoft.com/office/drawing/2014/main" val="2602402000"/>
                    </a:ext>
                  </a:extLst>
                </a:gridCol>
              </a:tblGrid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What you want to do?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Stanford </a:t>
                      </a:r>
                      <a:r>
                        <a:rPr lang="en-US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Vector&lt;int&gt;</a:t>
                      </a:r>
                      <a:endParaRPr lang="en-US" dirty="0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std::vector&lt;int&gt;</a:t>
                      </a:r>
                      <a:endParaRPr lang="en-US" dirty="0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6596997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Create an empty 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 dirty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&lt;int&gt;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::</a:t>
                      </a:r>
                      <a:r>
                        <a:rPr lang="en-US" b="0" dirty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 dirty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&lt;int&gt;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607423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Create a vector with 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copies of 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</a:t>
                      </a:r>
                      <a:r>
                        <a:rPr lang="en-US" b="0" dirty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&gt; v(</a:t>
                      </a:r>
                      <a:r>
                        <a:rPr lang="en-US" b="0" dirty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::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&gt; v(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);</a:t>
                      </a:r>
                      <a:endParaRPr lang="en-US" b="0" dirty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385163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Create a vector with 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copies of value 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&gt; v(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, 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);</a:t>
                      </a:r>
                      <a:endParaRPr lang="en-US" b="0" dirty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::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&gt; v(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, 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);</a:t>
                      </a:r>
                      <a:endParaRPr lang="en-US" b="0" dirty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324077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1887556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663285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8795503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518828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5578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9369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308E5-E5BF-E4EE-89A3-F27B818C3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EC7DC8-C351-A989-FE2A-009667A1B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stream</a:t>
            </a:r>
          </a:p>
          <a:p>
            <a:r>
              <a:rPr lang="en-US" dirty="0"/>
              <a:t>Output stream</a:t>
            </a:r>
          </a:p>
          <a:p>
            <a:r>
              <a:rPr lang="en-US" dirty="0"/>
              <a:t>Both!</a:t>
            </a:r>
          </a:p>
          <a:p>
            <a:r>
              <a:rPr lang="en-US" dirty="0"/>
              <a:t>Neither!</a:t>
            </a:r>
          </a:p>
          <a:p>
            <a:pPr marL="12700" indent="0">
              <a:buNone/>
            </a:pPr>
            <a:endParaRPr lang="en-US" dirty="0"/>
          </a:p>
          <a:p>
            <a:endParaRPr lang="en-US" dirty="0">
              <a:solidFill>
                <a:srgbClr val="626B74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538578-C596-6D40-9AC3-220F7AF6A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stringstream</a:t>
            </a:r>
            <a:r>
              <a:rPr lang="en-US" dirty="0"/>
              <a:t> is an…</a:t>
            </a:r>
          </a:p>
        </p:txBody>
      </p:sp>
    </p:spTree>
    <p:extLst>
      <p:ext uri="{BB962C8B-B14F-4D97-AF65-F5344CB8AC3E}">
        <p14:creationId xmlns:p14="http://schemas.microsoft.com/office/powerpoint/2010/main" val="6423051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F0646-10E4-470D-EC1B-69381FA5F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60F2CD-50D1-4B46-44B6-9F3E961D3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Stanford vs. STL vector</a:t>
            </a:r>
          </a:p>
        </p:txBody>
      </p:sp>
      <p:graphicFrame>
        <p:nvGraphicFramePr>
          <p:cNvPr id="347" name="Table 346">
            <a:extLst>
              <a:ext uri="{FF2B5EF4-FFF2-40B4-BE49-F238E27FC236}">
                <a16:creationId xmlns:a16="http://schemas.microsoft.com/office/drawing/2014/main" id="{1DEED18C-5022-22EA-ADF0-B7EC677EA5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312236"/>
              </p:ext>
            </p:extLst>
          </p:nvPr>
        </p:nvGraphicFramePr>
        <p:xfrm>
          <a:off x="393700" y="1397000"/>
          <a:ext cx="11404599" cy="49786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6717">
                  <a:extLst>
                    <a:ext uri="{9D8B030D-6E8A-4147-A177-3AD203B41FA5}">
                      <a16:colId xmlns:a16="http://schemas.microsoft.com/office/drawing/2014/main" val="435567796"/>
                    </a:ext>
                  </a:extLst>
                </a:gridCol>
                <a:gridCol w="3240157">
                  <a:extLst>
                    <a:ext uri="{9D8B030D-6E8A-4147-A177-3AD203B41FA5}">
                      <a16:colId xmlns:a16="http://schemas.microsoft.com/office/drawing/2014/main" val="2178083757"/>
                    </a:ext>
                  </a:extLst>
                </a:gridCol>
                <a:gridCol w="3727725">
                  <a:extLst>
                    <a:ext uri="{9D8B030D-6E8A-4147-A177-3AD203B41FA5}">
                      <a16:colId xmlns:a16="http://schemas.microsoft.com/office/drawing/2014/main" val="2602402000"/>
                    </a:ext>
                  </a:extLst>
                </a:gridCol>
              </a:tblGrid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What you want to do?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Stanford </a:t>
                      </a:r>
                      <a:r>
                        <a:rPr lang="en-US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Vector&lt;int&gt;</a:t>
                      </a:r>
                      <a:endParaRPr lang="en-US" dirty="0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std::vector&lt;int&gt;</a:t>
                      </a:r>
                      <a:endParaRPr lang="en-US" dirty="0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6596997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Create an empty 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 dirty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&lt;int&gt;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::</a:t>
                      </a:r>
                      <a:r>
                        <a:rPr lang="en-US" b="0" dirty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 dirty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&lt;int&gt;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607423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Create a vector with 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copies of 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</a:t>
                      </a:r>
                      <a:r>
                        <a:rPr lang="en-US" b="0" dirty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&gt; v(</a:t>
                      </a:r>
                      <a:r>
                        <a:rPr lang="en-US" b="0" dirty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::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&gt; v(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);</a:t>
                      </a:r>
                      <a:endParaRPr lang="en-US" b="0" dirty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385163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Create a vector with 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copies of value 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&gt; v(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, 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);</a:t>
                      </a:r>
                      <a:endParaRPr lang="en-US" b="0" dirty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::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&gt; v(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, 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);</a:t>
                      </a:r>
                      <a:endParaRPr lang="en-US" b="0" dirty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324077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Add 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to the end of the 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</a:t>
                      </a:r>
                      <a:r>
                        <a:rPr lang="en-US" b="0" dirty="0" err="1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add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</a:t>
                      </a:r>
                      <a:r>
                        <a:rPr lang="en-US" b="0" dirty="0" err="1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push_back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1887556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Clear 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clear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();</a:t>
                      </a:r>
                      <a:endParaRPr lang="en-US" b="0" dirty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</a:t>
                      </a:r>
                      <a:r>
                        <a:rPr lang="en-US" b="0" dirty="0" err="1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clear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663285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Check if 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is empty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(v.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isEmpty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())</a:t>
                      </a:r>
                      <a:endParaRPr lang="en-US" b="0" dirty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</a:t>
                      </a:r>
                      <a:r>
                        <a:rPr lang="en-US" b="0" dirty="0" err="1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</a:t>
                      </a:r>
                      <a:r>
                        <a:rPr lang="en-US" b="0" dirty="0" err="1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empty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8795503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518828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5578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788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6027B-EDA8-DD6D-E343-9253CFB5D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593E51-107C-CC93-560C-E12BFFF7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Stanford vs. STL vector</a:t>
            </a:r>
          </a:p>
        </p:txBody>
      </p:sp>
      <p:graphicFrame>
        <p:nvGraphicFramePr>
          <p:cNvPr id="347" name="Table 346">
            <a:extLst>
              <a:ext uri="{FF2B5EF4-FFF2-40B4-BE49-F238E27FC236}">
                <a16:creationId xmlns:a16="http://schemas.microsoft.com/office/drawing/2014/main" id="{43E1F28F-9648-06CB-CF3B-B9FA26CDE500}"/>
              </a:ext>
            </a:extLst>
          </p:cNvPr>
          <p:cNvGraphicFramePr>
            <a:graphicFrameLocks noGrp="1"/>
          </p:cNvGraphicFramePr>
          <p:nvPr/>
        </p:nvGraphicFramePr>
        <p:xfrm>
          <a:off x="393700" y="1397000"/>
          <a:ext cx="11404599" cy="5152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6717">
                  <a:extLst>
                    <a:ext uri="{9D8B030D-6E8A-4147-A177-3AD203B41FA5}">
                      <a16:colId xmlns:a16="http://schemas.microsoft.com/office/drawing/2014/main" val="435567796"/>
                    </a:ext>
                  </a:extLst>
                </a:gridCol>
                <a:gridCol w="3240157">
                  <a:extLst>
                    <a:ext uri="{9D8B030D-6E8A-4147-A177-3AD203B41FA5}">
                      <a16:colId xmlns:a16="http://schemas.microsoft.com/office/drawing/2014/main" val="2178083757"/>
                    </a:ext>
                  </a:extLst>
                </a:gridCol>
                <a:gridCol w="3727725">
                  <a:extLst>
                    <a:ext uri="{9D8B030D-6E8A-4147-A177-3AD203B41FA5}">
                      <a16:colId xmlns:a16="http://schemas.microsoft.com/office/drawing/2014/main" val="2602402000"/>
                    </a:ext>
                  </a:extLst>
                </a:gridCol>
              </a:tblGrid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What you want to do?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Stanford </a:t>
                      </a:r>
                      <a:r>
                        <a:rPr lang="en-US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Vector&lt;int&gt;</a:t>
                      </a:r>
                      <a:endParaRPr lang="en-US" dirty="0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std::vector&lt;int&gt;</a:t>
                      </a:r>
                      <a:endParaRPr lang="en-US" dirty="0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6596997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Create an empty 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 dirty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&lt;int&gt;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::</a:t>
                      </a:r>
                      <a:r>
                        <a:rPr lang="en-US" b="0" dirty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 dirty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&lt;int&gt;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607423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Create a vector with 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copies of 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</a:t>
                      </a:r>
                      <a:r>
                        <a:rPr lang="en-US" b="0" dirty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&gt; v(</a:t>
                      </a:r>
                      <a:r>
                        <a:rPr lang="en-US" b="0" dirty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::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&gt; v(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);</a:t>
                      </a:r>
                      <a:endParaRPr lang="en-US" b="0" dirty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385163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Create a vector with 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copies of value 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&gt; v(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, 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);</a:t>
                      </a:r>
                      <a:endParaRPr lang="en-US" b="0" dirty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::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&gt; v(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, 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);</a:t>
                      </a:r>
                      <a:endParaRPr lang="en-US" b="0" dirty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324077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Add 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to the end of the 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</a:t>
                      </a:r>
                      <a:r>
                        <a:rPr lang="en-US" b="0" dirty="0" err="1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add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</a:t>
                      </a:r>
                      <a:r>
                        <a:rPr lang="en-US" b="0" dirty="0" err="1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push_back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1887556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Clear 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clear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();</a:t>
                      </a:r>
                      <a:endParaRPr lang="en-US" b="0" dirty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</a:t>
                      </a:r>
                      <a:r>
                        <a:rPr lang="en-US" b="0" dirty="0" err="1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clear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663285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Check if 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is empty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(v.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isEmpty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())</a:t>
                      </a:r>
                      <a:endParaRPr lang="en-US" b="0" dirty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</a:t>
                      </a:r>
                      <a:r>
                        <a:rPr lang="en-US" b="0" dirty="0" err="1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</a:t>
                      </a:r>
                      <a:r>
                        <a:rPr lang="en-US" b="0" dirty="0" err="1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empty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8795503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Get the element at index 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endParaRPr lang="en-US" b="1" dirty="0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get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(i);</a:t>
                      </a:r>
                    </a:p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k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v[i];</a:t>
                      </a:r>
                      <a:endParaRPr lang="en-US" b="0" dirty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k </a:t>
                      </a:r>
                      <a:r>
                        <a:rPr lang="en-US" b="0" dirty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</a:t>
                      </a:r>
                      <a:r>
                        <a:rPr lang="en-US" b="0" dirty="0" err="1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at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</a:t>
                      </a:r>
                      <a:r>
                        <a:rPr lang="en-US" b="0" dirty="0" err="1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);</a:t>
                      </a:r>
                    </a:p>
                    <a:p>
                      <a:r>
                        <a:rPr lang="en-US" b="0" dirty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k </a:t>
                      </a:r>
                      <a:r>
                        <a:rPr lang="en-US" b="0" dirty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v[</a:t>
                      </a:r>
                      <a:r>
                        <a:rPr lang="en-US" b="0" dirty="0" err="1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];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518828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Replace the element at index 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endParaRPr lang="en-US" b="1" dirty="0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get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(i)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k;</a:t>
                      </a:r>
                    </a:p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v[i]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k;</a:t>
                      </a:r>
                      <a:endParaRPr lang="en-US" b="0" dirty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</a:t>
                      </a:r>
                      <a:r>
                        <a:rPr lang="en-US" b="0" dirty="0" err="1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at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</a:t>
                      </a:r>
                      <a:r>
                        <a:rPr lang="en-US" b="0" dirty="0" err="1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 </a:t>
                      </a:r>
                      <a:r>
                        <a:rPr lang="en-US" b="0" dirty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k;</a:t>
                      </a:r>
                    </a:p>
                    <a:p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v[</a:t>
                      </a:r>
                      <a:r>
                        <a:rPr lang="en-US" b="0" dirty="0" err="1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] </a:t>
                      </a:r>
                      <a:r>
                        <a:rPr lang="en-US" b="0" dirty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k;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5578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2345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201E9-2D1A-3E37-0572-28776F3DD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vector implemented?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99B825C-6C4A-11A3-DE5D-E33B6B4BC831}"/>
              </a:ext>
            </a:extLst>
          </p:cNvPr>
          <p:cNvSpPr/>
          <p:nvPr/>
        </p:nvSpPr>
        <p:spPr>
          <a:xfrm>
            <a:off x="4263335" y="2430118"/>
            <a:ext cx="834887" cy="83488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61E513-BEDF-33E7-19E1-504AB2AA2D81}"/>
              </a:ext>
            </a:extLst>
          </p:cNvPr>
          <p:cNvSpPr txBox="1"/>
          <p:nvPr/>
        </p:nvSpPr>
        <p:spPr>
          <a:xfrm>
            <a:off x="4528378" y="2006853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0A08463-ACAC-B5B8-3330-573597D78D65}"/>
              </a:ext>
            </a:extLst>
          </p:cNvPr>
          <p:cNvSpPr/>
          <p:nvPr/>
        </p:nvSpPr>
        <p:spPr>
          <a:xfrm>
            <a:off x="5261113" y="2430118"/>
            <a:ext cx="834887" cy="83488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3EF824-7796-3F8A-9D5D-CA66C2627693}"/>
              </a:ext>
            </a:extLst>
          </p:cNvPr>
          <p:cNvSpPr txBox="1"/>
          <p:nvPr/>
        </p:nvSpPr>
        <p:spPr>
          <a:xfrm>
            <a:off x="5526156" y="2006853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5DA22BD-DD00-1218-0DD1-5CB414E1AA06}"/>
              </a:ext>
            </a:extLst>
          </p:cNvPr>
          <p:cNvSpPr/>
          <p:nvPr/>
        </p:nvSpPr>
        <p:spPr>
          <a:xfrm>
            <a:off x="6258893" y="2430118"/>
            <a:ext cx="834887" cy="8348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D8A142-3156-4E72-0842-834C601FF3A8}"/>
              </a:ext>
            </a:extLst>
          </p:cNvPr>
          <p:cNvSpPr txBox="1"/>
          <p:nvPr/>
        </p:nvSpPr>
        <p:spPr>
          <a:xfrm>
            <a:off x="6523936" y="2006853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2039E38-72BA-A9A5-C019-B7C80B1EF6E4}"/>
              </a:ext>
            </a:extLst>
          </p:cNvPr>
          <p:cNvSpPr/>
          <p:nvPr/>
        </p:nvSpPr>
        <p:spPr>
          <a:xfrm>
            <a:off x="7256671" y="2430118"/>
            <a:ext cx="834887" cy="8348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691B343-1126-8B74-900C-AFE5EA04207C}"/>
              </a:ext>
            </a:extLst>
          </p:cNvPr>
          <p:cNvSpPr txBox="1"/>
          <p:nvPr/>
        </p:nvSpPr>
        <p:spPr>
          <a:xfrm>
            <a:off x="7521714" y="2006853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935CF2-2192-CCD3-1A43-12222D9681AE}"/>
              </a:ext>
            </a:extLst>
          </p:cNvPr>
          <p:cNvSpPr txBox="1"/>
          <p:nvPr/>
        </p:nvSpPr>
        <p:spPr>
          <a:xfrm>
            <a:off x="2926247" y="5458328"/>
            <a:ext cx="6339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 = 2</a:t>
            </a:r>
            <a:r>
              <a:rPr lang="en-US" sz="36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3600" b="1" dirty="0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capacity = 4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B4C0994-3ABD-5119-DA93-D1B95C987C09}"/>
              </a:ext>
            </a:extLst>
          </p:cNvPr>
          <p:cNvSpPr/>
          <p:nvPr/>
        </p:nvSpPr>
        <p:spPr>
          <a:xfrm>
            <a:off x="6258890" y="2430118"/>
            <a:ext cx="834887" cy="83488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2EB1065-EE4B-3F26-3A37-DBD33CCE2942}"/>
              </a:ext>
            </a:extLst>
          </p:cNvPr>
          <p:cNvSpPr/>
          <p:nvPr/>
        </p:nvSpPr>
        <p:spPr>
          <a:xfrm>
            <a:off x="7256671" y="2430118"/>
            <a:ext cx="834887" cy="83488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24645B4-B298-A9D2-442F-C88CDECA0030}"/>
              </a:ext>
            </a:extLst>
          </p:cNvPr>
          <p:cNvGrpSpPr/>
          <p:nvPr/>
        </p:nvGrpSpPr>
        <p:grpSpPr>
          <a:xfrm>
            <a:off x="2281026" y="3518453"/>
            <a:ext cx="7859099" cy="1260657"/>
            <a:chOff x="2281026" y="3518453"/>
            <a:chExt cx="7859099" cy="126065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0F3E2BE-803B-7D33-7032-FE1DDB1913AF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F5822E1-5625-F2A6-24DC-5FD60172EE73}"/>
                </a:ext>
              </a:extLst>
            </p:cNvPr>
            <p:cNvSpPr txBox="1"/>
            <p:nvPr/>
          </p:nvSpPr>
          <p:spPr>
            <a:xfrm>
              <a:off x="3563728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197796A-57DF-182F-CC17-58A9460FD326}"/>
                </a:ext>
              </a:extLst>
            </p:cNvPr>
            <p:cNvSpPr/>
            <p:nvPr/>
          </p:nvSpPr>
          <p:spPr>
            <a:xfrm>
              <a:off x="4296465" y="394422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78A4DD7-D20F-DB93-24EB-6ECAF7754C4E}"/>
                </a:ext>
              </a:extLst>
            </p:cNvPr>
            <p:cNvSpPr txBox="1"/>
            <p:nvPr/>
          </p:nvSpPr>
          <p:spPr>
            <a:xfrm>
              <a:off x="4561508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A37AE01-8DEE-2337-9E63-99815B5F2BB3}"/>
                </a:ext>
              </a:extLst>
            </p:cNvPr>
            <p:cNvSpPr/>
            <p:nvPr/>
          </p:nvSpPr>
          <p:spPr>
            <a:xfrm>
              <a:off x="5294243" y="394422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F2F5BC9-4F73-0643-80B4-0F01077FA4A0}"/>
                </a:ext>
              </a:extLst>
            </p:cNvPr>
            <p:cNvSpPr txBox="1"/>
            <p:nvPr/>
          </p:nvSpPr>
          <p:spPr>
            <a:xfrm>
              <a:off x="5559286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744E53B-D157-5193-5E2E-C7B766DC0964}"/>
                </a:ext>
              </a:extLst>
            </p:cNvPr>
            <p:cNvSpPr txBox="1"/>
            <p:nvPr/>
          </p:nvSpPr>
          <p:spPr>
            <a:xfrm>
              <a:off x="6576945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509C068-4A85-4165-1C85-C877DB995B3D}"/>
                </a:ext>
              </a:extLst>
            </p:cNvPr>
            <p:cNvSpPr txBox="1"/>
            <p:nvPr/>
          </p:nvSpPr>
          <p:spPr>
            <a:xfrm>
              <a:off x="7574723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5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A9F0ED9-686B-72FA-9647-06181DD21171}"/>
                </a:ext>
              </a:extLst>
            </p:cNvPr>
            <p:cNvSpPr/>
            <p:nvPr/>
          </p:nvSpPr>
          <p:spPr>
            <a:xfrm>
              <a:off x="8307460" y="394422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1FAB4D4-0C3C-B42A-6329-B072496D6EBA}"/>
                </a:ext>
              </a:extLst>
            </p:cNvPr>
            <p:cNvSpPr txBox="1"/>
            <p:nvPr/>
          </p:nvSpPr>
          <p:spPr>
            <a:xfrm>
              <a:off x="8572503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6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6B2C339-8DBA-7D79-03D0-CAEACF45C96F}"/>
                </a:ext>
              </a:extLst>
            </p:cNvPr>
            <p:cNvSpPr/>
            <p:nvPr/>
          </p:nvSpPr>
          <p:spPr>
            <a:xfrm>
              <a:off x="9305238" y="394422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C1B1C55-389E-BD83-3019-8D7284FC9296}"/>
                </a:ext>
              </a:extLst>
            </p:cNvPr>
            <p:cNvSpPr txBox="1"/>
            <p:nvPr/>
          </p:nvSpPr>
          <p:spPr>
            <a:xfrm>
              <a:off x="9570281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7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EA77863-3D72-A134-9A0F-F13EF1DAA6F3}"/>
                </a:ext>
              </a:extLst>
            </p:cNvPr>
            <p:cNvSpPr/>
            <p:nvPr/>
          </p:nvSpPr>
          <p:spPr>
            <a:xfrm>
              <a:off x="2281026" y="394422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7688C98-26E2-FF34-023E-36C231AF18A9}"/>
                </a:ext>
              </a:extLst>
            </p:cNvPr>
            <p:cNvSpPr/>
            <p:nvPr/>
          </p:nvSpPr>
          <p:spPr>
            <a:xfrm>
              <a:off x="3278804" y="394422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FCB0813-4DDE-2A31-87EA-59C7B258B312}"/>
                </a:ext>
              </a:extLst>
            </p:cNvPr>
            <p:cNvSpPr/>
            <p:nvPr/>
          </p:nvSpPr>
          <p:spPr>
            <a:xfrm>
              <a:off x="6311904" y="394422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8D2F399-EB53-EA20-FEE5-D0E8609F1A7C}"/>
                </a:ext>
              </a:extLst>
            </p:cNvPr>
            <p:cNvSpPr/>
            <p:nvPr/>
          </p:nvSpPr>
          <p:spPr>
            <a:xfrm>
              <a:off x="7309682" y="394422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361ED72E-BFB2-B027-8104-0550F4F6097B}"/>
              </a:ext>
            </a:extLst>
          </p:cNvPr>
          <p:cNvSpPr/>
          <p:nvPr/>
        </p:nvSpPr>
        <p:spPr>
          <a:xfrm>
            <a:off x="9722681" y="1827761"/>
            <a:ext cx="834887" cy="83488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FEC8B87-A831-2580-EA4C-1C8B14D75154}"/>
              </a:ext>
            </a:extLst>
          </p:cNvPr>
          <p:cNvGrpSpPr/>
          <p:nvPr/>
        </p:nvGrpSpPr>
        <p:grpSpPr>
          <a:xfrm>
            <a:off x="4263335" y="2426145"/>
            <a:ext cx="3828223" cy="834887"/>
            <a:chOff x="6149011" y="554512"/>
            <a:chExt cx="3828223" cy="834887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27D900B-EC9A-A10E-143F-206D945C5F53}"/>
                </a:ext>
              </a:extLst>
            </p:cNvPr>
            <p:cNvSpPr/>
            <p:nvPr/>
          </p:nvSpPr>
          <p:spPr>
            <a:xfrm>
              <a:off x="6149011" y="554512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1F5140E-021E-9A4A-0547-DCD8D573B9D8}"/>
                </a:ext>
              </a:extLst>
            </p:cNvPr>
            <p:cNvSpPr/>
            <p:nvPr/>
          </p:nvSpPr>
          <p:spPr>
            <a:xfrm>
              <a:off x="7146789" y="554512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C75EEC0-0462-F589-6ECB-021A4F0AE34D}"/>
                </a:ext>
              </a:extLst>
            </p:cNvPr>
            <p:cNvSpPr/>
            <p:nvPr/>
          </p:nvSpPr>
          <p:spPr>
            <a:xfrm>
              <a:off x="8144566" y="554512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ABBEA7B-C22E-B089-5AE7-81A38A7FDF33}"/>
                </a:ext>
              </a:extLst>
            </p:cNvPr>
            <p:cNvSpPr/>
            <p:nvPr/>
          </p:nvSpPr>
          <p:spPr>
            <a:xfrm>
              <a:off x="9142347" y="554512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F8387E38-FC73-6CFC-5360-126F2A7AAB7A}"/>
              </a:ext>
            </a:extLst>
          </p:cNvPr>
          <p:cNvSpPr txBox="1"/>
          <p:nvPr/>
        </p:nvSpPr>
        <p:spPr>
          <a:xfrm>
            <a:off x="2926247" y="5458328"/>
            <a:ext cx="6339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 = 3</a:t>
            </a:r>
            <a:r>
              <a:rPr lang="en-US" sz="36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3600" b="1" dirty="0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capacity = 4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06A5AC5-3863-54FC-65FA-A1AAB5F361CE}"/>
              </a:ext>
            </a:extLst>
          </p:cNvPr>
          <p:cNvSpPr txBox="1"/>
          <p:nvPr/>
        </p:nvSpPr>
        <p:spPr>
          <a:xfrm>
            <a:off x="2926247" y="5458328"/>
            <a:ext cx="6339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 = 4</a:t>
            </a:r>
            <a:r>
              <a:rPr lang="en-US" sz="36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3600" b="1" dirty="0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capacity = 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15ED8B-2972-013E-B913-5D4FCEF1D83C}"/>
              </a:ext>
            </a:extLst>
          </p:cNvPr>
          <p:cNvSpPr txBox="1"/>
          <p:nvPr/>
        </p:nvSpPr>
        <p:spPr>
          <a:xfrm>
            <a:off x="2926247" y="5458328"/>
            <a:ext cx="6339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 = 5</a:t>
            </a:r>
            <a:r>
              <a:rPr lang="en-US" sz="36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3600" b="1" dirty="0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capacity = 8</a:t>
            </a:r>
          </a:p>
        </p:txBody>
      </p:sp>
    </p:spTree>
    <p:extLst>
      <p:ext uri="{BB962C8B-B14F-4D97-AF65-F5344CB8AC3E}">
        <p14:creationId xmlns:p14="http://schemas.microsoft.com/office/powerpoint/2010/main" val="216168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87 -0.00139 C -0.07669 -0.02037 -0.15599 -0.03912 -0.1832 -0.00139 C -0.21042 0.03611 -0.18711 0.12732 -0.16211 0.22176 " pathEditMode="relative" rAng="0" ptsTypes="AAA">
                                      <p:cBhvr>
                                        <p:cTn id="32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22" y="10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0.00185 C 0.05195 0.12871 0.10378 0.2595 0.05703 0.31112 C 0.01042 0.36297 -0.28034 0.30834 -0.28034 0.30857 L -0.28034 0.30834 " pathEditMode="relative" rAng="0" ptsTypes="AAAA">
                                      <p:cBhvr>
                                        <p:cTn id="40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60" y="16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4" grpId="0" animBg="1"/>
      <p:bldP spid="25" grpId="0"/>
      <p:bldP spid="33" grpId="0" animBg="1"/>
      <p:bldP spid="34" grpId="0"/>
      <p:bldP spid="36" grpId="0" animBg="1"/>
      <p:bldP spid="37" grpId="0"/>
      <p:bldP spid="38" grpId="0"/>
      <p:bldP spid="57" grpId="0" animBg="1"/>
      <p:bldP spid="57" grpId="1" animBg="1"/>
      <p:bldP spid="58" grpId="0" animBg="1"/>
      <p:bldP spid="58" grpId="1" animBg="1"/>
      <p:bldP spid="63" grpId="0" animBg="1"/>
      <p:bldP spid="63" grpId="1" animBg="1"/>
      <p:bldP spid="69" grpId="0"/>
      <p:bldP spid="69" grpId="1"/>
      <p:bldP spid="70" grpId="0"/>
      <p:bldP spid="70" grpId="1"/>
      <p:bldP spid="7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532C6-EDC8-77FB-38AC-0C9546BDB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39869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wn Arrow 3">
            <a:extLst>
              <a:ext uri="{FF2B5EF4-FFF2-40B4-BE49-F238E27FC236}">
                <a16:creationId xmlns:a16="http://schemas.microsoft.com/office/drawing/2014/main" id="{1F2F0848-03D1-0A73-F564-D1EB924954E5}"/>
              </a:ext>
            </a:extLst>
          </p:cNvPr>
          <p:cNvSpPr/>
          <p:nvPr/>
        </p:nvSpPr>
        <p:spPr>
          <a:xfrm>
            <a:off x="5580779" y="3251455"/>
            <a:ext cx="1030442" cy="73277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457965-7473-5F11-8E8A-B07A32FA6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Tip: Use </a:t>
            </a:r>
            <a:r>
              <a:rPr lang="en-US" dirty="0">
                <a:solidFill>
                  <a:schemeClr val="accent1"/>
                </a:solidFill>
              </a:rPr>
              <a:t>range-based for</a:t>
            </a:r>
            <a:r>
              <a:rPr lang="en-US" dirty="0"/>
              <a:t> when possible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BD381-F511-D305-1EC3-313480DC1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1698740"/>
          </a:xfrm>
        </p:spPr>
        <p:txBody>
          <a:bodyPr>
            <a:normAutofit lnSpcReduction="10000"/>
          </a:bodyPr>
          <a:lstStyle/>
          <a:p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400" b="0" dirty="0" err="1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sz="24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vec.</a:t>
            </a:r>
            <a:r>
              <a:rPr lang="en-US" sz="2400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</a:t>
            </a:r>
            <a:r>
              <a:rPr lang="en-US" sz="24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4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4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 </a:t>
            </a:r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 "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E8A6DF-BC94-F517-E841-68C508E197C6}"/>
              </a:ext>
            </a:extLst>
          </p:cNvPr>
          <p:cNvSpPr txBox="1">
            <a:spLocks/>
          </p:cNvSpPr>
          <p:nvPr/>
        </p:nvSpPr>
        <p:spPr>
          <a:xfrm>
            <a:off x="393700" y="3995530"/>
            <a:ext cx="11404600" cy="16987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lnSpcReduction="1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: </a:t>
            </a:r>
            <a:r>
              <a:rPr lang="en-US" sz="24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4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 "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3A4781F-6D0F-BFA2-98E4-582D0080F5AB}"/>
              </a:ext>
            </a:extLst>
          </p:cNvPr>
          <p:cNvSpPr txBox="1">
            <a:spLocks/>
          </p:cNvSpPr>
          <p:nvPr/>
        </p:nvSpPr>
        <p:spPr>
          <a:xfrm>
            <a:off x="393700" y="6020129"/>
            <a:ext cx="11404600" cy="573294"/>
          </a:xfrm>
          <a:prstGeom prst="rect">
            <a:avLst/>
          </a:prstGeom>
        </p:spPr>
        <p:txBody>
          <a:bodyPr>
            <a:normAutofit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Applies for all </a:t>
            </a:r>
            <a:r>
              <a:rPr lang="en-US" dirty="0" err="1"/>
              <a:t>iterable</a:t>
            </a:r>
            <a:r>
              <a:rPr lang="en-US" dirty="0"/>
              <a:t> containers, not just s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td::vector</a:t>
            </a:r>
          </a:p>
        </p:txBody>
      </p:sp>
    </p:spTree>
    <p:extLst>
      <p:ext uri="{BB962C8B-B14F-4D97-AF65-F5344CB8AC3E}">
        <p14:creationId xmlns:p14="http://schemas.microsoft.com/office/powerpoint/2010/main" val="94947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wn Arrow 3">
            <a:extLst>
              <a:ext uri="{FF2B5EF4-FFF2-40B4-BE49-F238E27FC236}">
                <a16:creationId xmlns:a16="http://schemas.microsoft.com/office/drawing/2014/main" id="{5682170F-236B-9977-0C64-F79580F19E68}"/>
              </a:ext>
            </a:extLst>
          </p:cNvPr>
          <p:cNvSpPr/>
          <p:nvPr/>
        </p:nvSpPr>
        <p:spPr>
          <a:xfrm>
            <a:off x="5580779" y="3120887"/>
            <a:ext cx="1030442" cy="73277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457965-7473-5F11-8E8A-B07A32FA6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Tip: Use </a:t>
            </a:r>
            <a:r>
              <a:rPr lang="en-US" dirty="0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 auto&amp;</a:t>
            </a:r>
            <a:r>
              <a:rPr lang="en-US" dirty="0"/>
              <a:t> when possible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BD381-F511-D305-1EC3-313480DC1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1579470"/>
          </a:xfrm>
        </p:spPr>
        <p:txBody>
          <a:bodyPr/>
          <a:lstStyle/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MassiveType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... };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: 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...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ECBCB37-5FA1-D84B-F587-874F3A8EDEB8}"/>
              </a:ext>
            </a:extLst>
          </p:cNvPr>
          <p:cNvSpPr txBox="1">
            <a:spLocks/>
          </p:cNvSpPr>
          <p:nvPr/>
        </p:nvSpPr>
        <p:spPr>
          <a:xfrm>
            <a:off x="393700" y="3853664"/>
            <a:ext cx="11404600" cy="84669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: v)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26B3D28-0576-D591-3D7B-1CE4423F2236}"/>
              </a:ext>
            </a:extLst>
          </p:cNvPr>
          <p:cNvSpPr txBox="1">
            <a:spLocks/>
          </p:cNvSpPr>
          <p:nvPr/>
        </p:nvSpPr>
        <p:spPr>
          <a:xfrm>
            <a:off x="393700" y="5029935"/>
            <a:ext cx="11404600" cy="1197329"/>
          </a:xfrm>
          <a:prstGeom prst="rect">
            <a:avLst/>
          </a:prstGeom>
        </p:spPr>
        <p:txBody>
          <a:bodyPr>
            <a:normAutofit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Applies for all </a:t>
            </a:r>
            <a:r>
              <a:rPr lang="en-US" dirty="0" err="1"/>
              <a:t>iterable</a:t>
            </a:r>
            <a:r>
              <a:rPr lang="en-US" dirty="0"/>
              <a:t> containers, not just s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td::vector</a:t>
            </a:r>
          </a:p>
          <a:p>
            <a:r>
              <a:rPr lang="en-US" dirty="0"/>
              <a:t>Saves making a potentially expensive copy of each element</a:t>
            </a:r>
            <a:endParaRPr lang="en-US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69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6D209E-541F-D019-48C8-66A133520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Stanford vs. STL vector</a:t>
            </a:r>
          </a:p>
        </p:txBody>
      </p:sp>
      <p:graphicFrame>
        <p:nvGraphicFramePr>
          <p:cNvPr id="347" name="Table 346">
            <a:extLst>
              <a:ext uri="{FF2B5EF4-FFF2-40B4-BE49-F238E27FC236}">
                <a16:creationId xmlns:a16="http://schemas.microsoft.com/office/drawing/2014/main" id="{B1289F94-2035-1A10-12F7-49C63F9068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098936"/>
              </p:ext>
            </p:extLst>
          </p:nvPr>
        </p:nvGraphicFramePr>
        <p:xfrm>
          <a:off x="393700" y="1397000"/>
          <a:ext cx="11404599" cy="5152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6717">
                  <a:extLst>
                    <a:ext uri="{9D8B030D-6E8A-4147-A177-3AD203B41FA5}">
                      <a16:colId xmlns:a16="http://schemas.microsoft.com/office/drawing/2014/main" val="435567796"/>
                    </a:ext>
                  </a:extLst>
                </a:gridCol>
                <a:gridCol w="3240157">
                  <a:extLst>
                    <a:ext uri="{9D8B030D-6E8A-4147-A177-3AD203B41FA5}">
                      <a16:colId xmlns:a16="http://schemas.microsoft.com/office/drawing/2014/main" val="2178083757"/>
                    </a:ext>
                  </a:extLst>
                </a:gridCol>
                <a:gridCol w="3727725">
                  <a:extLst>
                    <a:ext uri="{9D8B030D-6E8A-4147-A177-3AD203B41FA5}">
                      <a16:colId xmlns:a16="http://schemas.microsoft.com/office/drawing/2014/main" val="2602402000"/>
                    </a:ext>
                  </a:extLst>
                </a:gridCol>
              </a:tblGrid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What you want to do?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Stanford </a:t>
                      </a:r>
                      <a:r>
                        <a:rPr lang="en-US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Vector&lt;int&gt;</a:t>
                      </a:r>
                      <a:endParaRPr lang="en-US" dirty="0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std::vector&lt;int&gt;</a:t>
                      </a:r>
                      <a:endParaRPr lang="en-US" dirty="0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6596997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Create an empty 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Vector&lt;int&gt; v;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std::vector&lt;int&gt; v;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607423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Create a vector with </a:t>
                      </a:r>
                      <a:r>
                        <a:rPr lang="en-US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copies of </a:t>
                      </a:r>
                      <a:r>
                        <a:rPr lang="en-US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Vector&lt;int&gt; v(n);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std::vector&lt;int&gt; v(n);</a:t>
                      </a:r>
                      <a:endParaRPr lang="en-US" b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385163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Create a vector with </a:t>
                      </a:r>
                      <a:r>
                        <a:rPr lang="en-US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copies of value </a:t>
                      </a:r>
                      <a:r>
                        <a:rPr lang="en-US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Vector&lt;int&gt; v(n, k);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std::vector&lt;int&gt; v(n, k);</a:t>
                      </a:r>
                      <a:endParaRPr lang="en-US" b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324077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Add </a:t>
                      </a:r>
                      <a:r>
                        <a:rPr lang="en-US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to the end of the 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v.add</a:t>
                      </a:r>
                      <a:r>
                        <a:rPr 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v.push_back</a:t>
                      </a:r>
                      <a:r>
                        <a:rPr 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1887556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Clear 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v.clear</a:t>
                      </a:r>
                      <a:r>
                        <a:rPr 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v.clear</a:t>
                      </a:r>
                      <a:r>
                        <a:rPr 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663285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Check if </a:t>
                      </a:r>
                      <a:r>
                        <a:rPr lang="en-US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</a:t>
                      </a: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is empty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 (v.isEmpty())</a:t>
                      </a:r>
                      <a:endParaRPr lang="en-US" b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 (</a:t>
                      </a:r>
                      <a:r>
                        <a:rPr lang="en-US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v.empty</a:t>
                      </a:r>
                      <a:r>
                        <a:rPr 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8795503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Get the element at index 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endParaRPr lang="en-US" b="1" dirty="0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 v = </a:t>
                      </a:r>
                      <a:r>
                        <a:rPr lang="en-US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v.get</a:t>
                      </a:r>
                      <a:r>
                        <a:rPr 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</a:t>
                      </a:r>
                      <a:r>
                        <a:rPr lang="en-US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r>
                        <a:rPr 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);</a:t>
                      </a:r>
                    </a:p>
                    <a:p>
                      <a:r>
                        <a:rPr lang="en-US" b="1" dirty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1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k </a:t>
                      </a:r>
                      <a:r>
                        <a:rPr lang="en-US" b="1" dirty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1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v[</a:t>
                      </a:r>
                      <a:r>
                        <a:rPr lang="en-US" b="1" dirty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r>
                        <a:rPr lang="en-US" b="1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];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 k = </a:t>
                      </a:r>
                      <a:r>
                        <a:rPr lang="en-US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v.at</a:t>
                      </a:r>
                      <a:r>
                        <a:rPr 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</a:t>
                      </a:r>
                      <a:r>
                        <a:rPr lang="en-US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r>
                        <a:rPr 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);</a:t>
                      </a:r>
                    </a:p>
                    <a:p>
                      <a:r>
                        <a:rPr lang="en-US" b="0" dirty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</a:t>
                      </a:r>
                      <a:r>
                        <a:rPr lang="en-US" b="1" dirty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t</a:t>
                      </a:r>
                      <a:r>
                        <a:rPr lang="en-US" b="1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k </a:t>
                      </a:r>
                      <a:r>
                        <a:rPr lang="en-US" b="1" dirty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1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v[</a:t>
                      </a:r>
                      <a:r>
                        <a:rPr lang="en-US" b="1" dirty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r>
                        <a:rPr lang="en-US" b="1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];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518828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Replace the element at index 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endParaRPr lang="en-US" b="1" dirty="0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v.get</a:t>
                      </a:r>
                      <a:r>
                        <a:rPr 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</a:t>
                      </a:r>
                      <a:r>
                        <a:rPr lang="en-US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r>
                        <a:rPr 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 = k;</a:t>
                      </a:r>
                    </a:p>
                    <a:p>
                      <a:r>
                        <a:rPr lang="en-US" b="1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v[</a:t>
                      </a:r>
                      <a:r>
                        <a:rPr lang="en-US" b="1" dirty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r>
                        <a:rPr lang="en-US" b="1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] </a:t>
                      </a:r>
                      <a:r>
                        <a:rPr lang="en-US" b="1" dirty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1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k;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v.at</a:t>
                      </a:r>
                      <a:r>
                        <a:rPr 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</a:t>
                      </a:r>
                      <a:r>
                        <a:rPr lang="en-US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r>
                        <a:rPr 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 = k;</a:t>
                      </a:r>
                    </a:p>
                    <a:p>
                      <a:r>
                        <a:rPr lang="en-US" b="1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v[</a:t>
                      </a:r>
                      <a:r>
                        <a:rPr lang="en-US" b="1" dirty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r>
                        <a:rPr lang="en-US" b="1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] </a:t>
                      </a:r>
                      <a:r>
                        <a:rPr lang="en-US" b="1" dirty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1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k;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578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6970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429FC-7B28-C27B-52BF-6A3ED85A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operator[]</a:t>
            </a:r>
            <a:r>
              <a:rPr lang="en-US" dirty="0"/>
              <a:t> does not perform bounds checking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5F1AB-7B39-C0DE-B1A7-773DF5D78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  <a:r>
              <a:rPr lang="en-US" dirty="0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{5, 6}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	// {5, 3}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	// undefined behavior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vec.</a:t>
            </a: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// Runtime error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27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BD6AF-D5DC-C104-2A9E-233226F5525A}"/>
              </a:ext>
            </a:extLst>
          </p:cNvPr>
          <p:cNvSpPr txBox="1"/>
          <p:nvPr/>
        </p:nvSpPr>
        <p:spPr>
          <a:xfrm>
            <a:off x="8957913" y="4598126"/>
            <a:ext cx="2667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hlinkClick r:id="rId2"/>
              </a:rPr>
              <a:t>[cppreference]</a:t>
            </a:r>
            <a:endParaRPr lang="en-US" sz="24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6AE7765-CD34-72BD-BAAB-6E064C8A3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13" y="2349875"/>
            <a:ext cx="11249639" cy="21582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04242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335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42E2E-BDB6-8D99-D7F4-EA2E878E1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62FD18-0300-6904-701B-A2B3A08E5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stream</a:t>
            </a:r>
          </a:p>
          <a:p>
            <a:r>
              <a:rPr lang="en-US" dirty="0"/>
              <a:t>Output stream</a:t>
            </a:r>
          </a:p>
          <a:p>
            <a:r>
              <a:rPr lang="en-US" b="1" dirty="0"/>
              <a:t>✅ Both!</a:t>
            </a:r>
          </a:p>
          <a:p>
            <a:r>
              <a:rPr lang="en-US" dirty="0"/>
              <a:t>Neither!</a:t>
            </a:r>
          </a:p>
          <a:p>
            <a:pPr marL="12700" indent="0">
              <a:buNone/>
            </a:pPr>
            <a:endParaRPr lang="en-US" dirty="0"/>
          </a:p>
          <a:p>
            <a:endParaRPr lang="en-US" dirty="0">
              <a:solidFill>
                <a:srgbClr val="626B74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FB2EA9-0AA2-2BBF-E17A-4EC53F556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stringstream</a:t>
            </a:r>
            <a:r>
              <a:rPr lang="en-US" dirty="0"/>
              <a:t> is an…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B69A83-7ACC-1860-7F57-A89F5C873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897" y="2090420"/>
            <a:ext cx="7315200" cy="3683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26630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47640-7093-213E-3FE1-15573C17A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</a:t>
            </a:r>
            <a:r>
              <a:rPr lang="en-US" dirty="0"/>
              <a:t> is not the best for all cases…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DCCDD-30F8-2411-0460-D87B1ED3A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707990"/>
            <a:ext cx="11404600" cy="3614432"/>
          </a:xfrm>
        </p:spPr>
        <p:txBody>
          <a:bodyPr>
            <a:normAutofit lnSpcReduction="10000"/>
          </a:bodyPr>
          <a:lstStyle/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receivePrice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prices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price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prices.</a:t>
            </a: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push_front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(price);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if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prices.</a:t>
            </a: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10000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prices.</a:t>
            </a: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pop_back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// Remove last price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							// so we don't exceed 10k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AF450F-78CD-68E0-6B82-469AE4F1CE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7"/>
            <a:ext cx="11404600" cy="1022880"/>
          </a:xfrm>
        </p:spPr>
        <p:txBody>
          <a:bodyPr>
            <a:normAutofit/>
          </a:bodyPr>
          <a:lstStyle/>
          <a:p>
            <a:r>
              <a:rPr lang="en-US" dirty="0"/>
              <a:t>Suppose we need to observe the last 10,000 prices of a stock</a:t>
            </a:r>
          </a:p>
          <a:p>
            <a:r>
              <a:rPr lang="en-US" dirty="0"/>
              <a:t>What might be concerning about the code below?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20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F431E-3DDC-9A63-41AD-1BB696163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429000"/>
            <a:ext cx="11404600" cy="2590798"/>
          </a:xfrm>
        </p:spPr>
        <p:txBody>
          <a:bodyPr/>
          <a:lstStyle/>
          <a:p>
            <a:r>
              <a:rPr lang="en-US" dirty="0"/>
              <a:t>Trick question! 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</a:t>
            </a:r>
            <a:r>
              <a:rPr lang="en-US" dirty="0"/>
              <a:t> has no 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push_front</a:t>
            </a:r>
            <a:r>
              <a:rPr lang="en-US" dirty="0"/>
              <a:t>!</a:t>
            </a:r>
          </a:p>
        </p:txBody>
      </p:sp>
      <p:pic>
        <p:nvPicPr>
          <p:cNvPr id="4098" name="Picture 2" descr="a trap! | Star Wars Memes Wiki | Fandom">
            <a:extLst>
              <a:ext uri="{FF2B5EF4-FFF2-40B4-BE49-F238E27FC236}">
                <a16:creationId xmlns:a16="http://schemas.microsoft.com/office/drawing/2014/main" id="{3975E1C0-D0AA-AAF0-3429-8367D73D3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0" y="1079500"/>
            <a:ext cx="3454400" cy="23495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2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Down Arrow 43">
            <a:extLst>
              <a:ext uri="{FF2B5EF4-FFF2-40B4-BE49-F238E27FC236}">
                <a16:creationId xmlns:a16="http://schemas.microsoft.com/office/drawing/2014/main" id="{59501A5D-3A27-6CA8-AAED-F5EC4BC40A6C}"/>
              </a:ext>
            </a:extLst>
          </p:cNvPr>
          <p:cNvSpPr/>
          <p:nvPr/>
        </p:nvSpPr>
        <p:spPr>
          <a:xfrm rot="19412257">
            <a:off x="3201909" y="2718494"/>
            <a:ext cx="314614" cy="1492192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Down Arrow 44">
            <a:extLst>
              <a:ext uri="{FF2B5EF4-FFF2-40B4-BE49-F238E27FC236}">
                <a16:creationId xmlns:a16="http://schemas.microsoft.com/office/drawing/2014/main" id="{049717EC-94FB-D789-FB99-CDD8B5D0BA29}"/>
              </a:ext>
            </a:extLst>
          </p:cNvPr>
          <p:cNvSpPr/>
          <p:nvPr/>
        </p:nvSpPr>
        <p:spPr>
          <a:xfrm rot="19412257">
            <a:off x="4189691" y="2724499"/>
            <a:ext cx="314614" cy="1492192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Down Arrow 45">
            <a:extLst>
              <a:ext uri="{FF2B5EF4-FFF2-40B4-BE49-F238E27FC236}">
                <a16:creationId xmlns:a16="http://schemas.microsoft.com/office/drawing/2014/main" id="{85D5B648-329E-250D-F4AD-59443C2E33F1}"/>
              </a:ext>
            </a:extLst>
          </p:cNvPr>
          <p:cNvSpPr/>
          <p:nvPr/>
        </p:nvSpPr>
        <p:spPr>
          <a:xfrm rot="19412257">
            <a:off x="5158387" y="2719720"/>
            <a:ext cx="314614" cy="1492192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Down Arrow 46">
            <a:extLst>
              <a:ext uri="{FF2B5EF4-FFF2-40B4-BE49-F238E27FC236}">
                <a16:creationId xmlns:a16="http://schemas.microsoft.com/office/drawing/2014/main" id="{10E1443B-CE79-F721-ECA4-864F3C3DDC2B}"/>
              </a:ext>
            </a:extLst>
          </p:cNvPr>
          <p:cNvSpPr/>
          <p:nvPr/>
        </p:nvSpPr>
        <p:spPr>
          <a:xfrm rot="19412257">
            <a:off x="6146169" y="2725725"/>
            <a:ext cx="314614" cy="1492192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Down Arrow 47">
            <a:extLst>
              <a:ext uri="{FF2B5EF4-FFF2-40B4-BE49-F238E27FC236}">
                <a16:creationId xmlns:a16="http://schemas.microsoft.com/office/drawing/2014/main" id="{2E80F887-F699-1DB0-EC29-1E79E133986D}"/>
              </a:ext>
            </a:extLst>
          </p:cNvPr>
          <p:cNvSpPr/>
          <p:nvPr/>
        </p:nvSpPr>
        <p:spPr>
          <a:xfrm rot="19412257">
            <a:off x="7153331" y="2719721"/>
            <a:ext cx="314614" cy="1492192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DFAC09CD-67EE-9C9D-CEC2-B78B88084D41}"/>
              </a:ext>
            </a:extLst>
          </p:cNvPr>
          <p:cNvSpPr/>
          <p:nvPr/>
        </p:nvSpPr>
        <p:spPr>
          <a:xfrm rot="19412257">
            <a:off x="8141113" y="2725726"/>
            <a:ext cx="314614" cy="1492192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54582F00-20C5-7CF9-FA1C-971D9BCF2A3D}"/>
              </a:ext>
            </a:extLst>
          </p:cNvPr>
          <p:cNvSpPr/>
          <p:nvPr/>
        </p:nvSpPr>
        <p:spPr>
          <a:xfrm rot="19412257">
            <a:off x="9206296" y="2725725"/>
            <a:ext cx="314614" cy="1492192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3C85FB-25A6-C34F-0B89-90C6C6551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hypothetical 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push_front</a:t>
            </a:r>
            <a:r>
              <a:rPr lang="en-US" dirty="0"/>
              <a:t>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90E5886-80A3-72C0-A684-FEEF0025C447}"/>
              </a:ext>
            </a:extLst>
          </p:cNvPr>
          <p:cNvGrpSpPr/>
          <p:nvPr/>
        </p:nvGrpSpPr>
        <p:grpSpPr>
          <a:xfrm>
            <a:off x="2699850" y="1850291"/>
            <a:ext cx="8170659" cy="1260657"/>
            <a:chOff x="2281026" y="3518453"/>
            <a:chExt cx="8170659" cy="126065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F788BB-F404-47F4-F04A-EFDD23F29CC8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42B3559-FB56-181F-1DFF-DF163A87EC20}"/>
                </a:ext>
              </a:extLst>
            </p:cNvPr>
            <p:cNvSpPr txBox="1"/>
            <p:nvPr/>
          </p:nvSpPr>
          <p:spPr>
            <a:xfrm>
              <a:off x="3563728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F6EFC67-1008-11C1-C8A8-DCC2E426A8A1}"/>
                </a:ext>
              </a:extLst>
            </p:cNvPr>
            <p:cNvSpPr/>
            <p:nvPr/>
          </p:nvSpPr>
          <p:spPr>
            <a:xfrm>
              <a:off x="4296465" y="394422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7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8C8FAF8-DF61-A1E2-E092-0A4E301944E2}"/>
                </a:ext>
              </a:extLst>
            </p:cNvPr>
            <p:cNvSpPr txBox="1"/>
            <p:nvPr/>
          </p:nvSpPr>
          <p:spPr>
            <a:xfrm>
              <a:off x="4561508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DE54E19-628D-9731-73B4-27716686B129}"/>
                </a:ext>
              </a:extLst>
            </p:cNvPr>
            <p:cNvSpPr/>
            <p:nvPr/>
          </p:nvSpPr>
          <p:spPr>
            <a:xfrm>
              <a:off x="5294243" y="394422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A4D28C-3688-30B1-E018-D112A94E6B3C}"/>
                </a:ext>
              </a:extLst>
            </p:cNvPr>
            <p:cNvSpPr txBox="1"/>
            <p:nvPr/>
          </p:nvSpPr>
          <p:spPr>
            <a:xfrm>
              <a:off x="5559286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DB7B24-87D7-C57A-5B66-CFBA5EEA0DDD}"/>
                </a:ext>
              </a:extLst>
            </p:cNvPr>
            <p:cNvSpPr txBox="1"/>
            <p:nvPr/>
          </p:nvSpPr>
          <p:spPr>
            <a:xfrm>
              <a:off x="6576945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AF089B8-FD6A-7248-E19E-5ADE56AC7ECA}"/>
                </a:ext>
              </a:extLst>
            </p:cNvPr>
            <p:cNvSpPr txBox="1"/>
            <p:nvPr/>
          </p:nvSpPr>
          <p:spPr>
            <a:xfrm>
              <a:off x="7574723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…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01A36C-5506-7C10-BE72-66D5E0B6D66D}"/>
                </a:ext>
              </a:extLst>
            </p:cNvPr>
            <p:cNvSpPr/>
            <p:nvPr/>
          </p:nvSpPr>
          <p:spPr>
            <a:xfrm>
              <a:off x="8307460" y="394422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3CE28D-DC5B-C7A6-667A-ECE885726CDC}"/>
                </a:ext>
              </a:extLst>
            </p:cNvPr>
            <p:cNvSpPr txBox="1"/>
            <p:nvPr/>
          </p:nvSpPr>
          <p:spPr>
            <a:xfrm>
              <a:off x="8307460" y="3518453"/>
              <a:ext cx="8348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9998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4251C99-A4EB-69A4-2E24-C0B4C2EBC283}"/>
                </a:ext>
              </a:extLst>
            </p:cNvPr>
            <p:cNvSpPr/>
            <p:nvPr/>
          </p:nvSpPr>
          <p:spPr>
            <a:xfrm>
              <a:off x="9305238" y="394422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F7DE8D8-2C99-1688-87C6-61F3BCD23232}"/>
                </a:ext>
              </a:extLst>
            </p:cNvPr>
            <p:cNvSpPr txBox="1"/>
            <p:nvPr/>
          </p:nvSpPr>
          <p:spPr>
            <a:xfrm>
              <a:off x="8974347" y="3518453"/>
              <a:ext cx="1477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9999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0408F0A-BB81-4515-18D6-2BC2E4C13D1C}"/>
                </a:ext>
              </a:extLst>
            </p:cNvPr>
            <p:cNvSpPr/>
            <p:nvPr/>
          </p:nvSpPr>
          <p:spPr>
            <a:xfrm>
              <a:off x="2281026" y="394422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6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1A1C577-614F-207B-FE2E-AE9BD597BEF5}"/>
                </a:ext>
              </a:extLst>
            </p:cNvPr>
            <p:cNvSpPr/>
            <p:nvPr/>
          </p:nvSpPr>
          <p:spPr>
            <a:xfrm>
              <a:off x="3278804" y="394422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6094A6F-645F-0D74-7713-578F134CCADB}"/>
                </a:ext>
              </a:extLst>
            </p:cNvPr>
            <p:cNvSpPr/>
            <p:nvPr/>
          </p:nvSpPr>
          <p:spPr>
            <a:xfrm>
              <a:off x="6311904" y="394422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8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F90E132-8466-3CA3-7FE5-2B50CC1D3CB7}"/>
                </a:ext>
              </a:extLst>
            </p:cNvPr>
            <p:cNvSpPr/>
            <p:nvPr/>
          </p:nvSpPr>
          <p:spPr>
            <a:xfrm>
              <a:off x="7309682" y="394422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…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992AF8B-CE9E-FF8C-BA04-D5897CB20A89}"/>
              </a:ext>
            </a:extLst>
          </p:cNvPr>
          <p:cNvGrpSpPr/>
          <p:nvPr/>
        </p:nvGrpSpPr>
        <p:grpSpPr>
          <a:xfrm>
            <a:off x="2690185" y="3747053"/>
            <a:ext cx="7859099" cy="1260657"/>
            <a:chOff x="2281026" y="3518453"/>
            <a:chExt cx="7859099" cy="126065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38BA626-C6E1-7C20-1479-CE0F4A96837F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1C349EF-7F8B-B5F4-2FEA-063D73EC1CA3}"/>
                </a:ext>
              </a:extLst>
            </p:cNvPr>
            <p:cNvSpPr txBox="1"/>
            <p:nvPr/>
          </p:nvSpPr>
          <p:spPr>
            <a:xfrm>
              <a:off x="3563728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8400130-63CB-2BCF-96DB-3638C870591E}"/>
                </a:ext>
              </a:extLst>
            </p:cNvPr>
            <p:cNvSpPr/>
            <p:nvPr/>
          </p:nvSpPr>
          <p:spPr>
            <a:xfrm>
              <a:off x="4296465" y="394422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C77A559-F7C6-B842-D16D-F60FCA8C8D6A}"/>
                </a:ext>
              </a:extLst>
            </p:cNvPr>
            <p:cNvSpPr txBox="1"/>
            <p:nvPr/>
          </p:nvSpPr>
          <p:spPr>
            <a:xfrm>
              <a:off x="4561508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E781952-6E34-06B1-025F-5059EA06ED16}"/>
                </a:ext>
              </a:extLst>
            </p:cNvPr>
            <p:cNvSpPr/>
            <p:nvPr/>
          </p:nvSpPr>
          <p:spPr>
            <a:xfrm>
              <a:off x="5294243" y="394422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7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4553D95-E7E8-1454-2562-FD7B7D5A4E30}"/>
                </a:ext>
              </a:extLst>
            </p:cNvPr>
            <p:cNvSpPr txBox="1"/>
            <p:nvPr/>
          </p:nvSpPr>
          <p:spPr>
            <a:xfrm>
              <a:off x="5559286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381E26-F4EE-36D6-6EC9-F55B250DA924}"/>
                </a:ext>
              </a:extLst>
            </p:cNvPr>
            <p:cNvSpPr txBox="1"/>
            <p:nvPr/>
          </p:nvSpPr>
          <p:spPr>
            <a:xfrm>
              <a:off x="6576945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B76ED64-8B36-70B5-C04E-AD0502F256C8}"/>
                </a:ext>
              </a:extLst>
            </p:cNvPr>
            <p:cNvSpPr txBox="1"/>
            <p:nvPr/>
          </p:nvSpPr>
          <p:spPr>
            <a:xfrm>
              <a:off x="7574723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…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2EE40CD-DE49-0927-0DE6-A9BC68FBED72}"/>
                </a:ext>
              </a:extLst>
            </p:cNvPr>
            <p:cNvSpPr/>
            <p:nvPr/>
          </p:nvSpPr>
          <p:spPr>
            <a:xfrm>
              <a:off x="8307460" y="394422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ECFC8BD-51E9-4044-3C2C-AB7CD026C0D6}"/>
                </a:ext>
              </a:extLst>
            </p:cNvPr>
            <p:cNvSpPr txBox="1"/>
            <p:nvPr/>
          </p:nvSpPr>
          <p:spPr>
            <a:xfrm>
              <a:off x="8323101" y="3518453"/>
              <a:ext cx="80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9998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00F200E-181A-7AED-D504-BF5BB9701356}"/>
                </a:ext>
              </a:extLst>
            </p:cNvPr>
            <p:cNvSpPr/>
            <p:nvPr/>
          </p:nvSpPr>
          <p:spPr>
            <a:xfrm>
              <a:off x="9305238" y="394422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8640999-8DE7-D789-BBE1-678C7DFFDCCC}"/>
                </a:ext>
              </a:extLst>
            </p:cNvPr>
            <p:cNvSpPr/>
            <p:nvPr/>
          </p:nvSpPr>
          <p:spPr>
            <a:xfrm>
              <a:off x="2281026" y="394422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F2FEADB-7536-3CDC-F407-B439F87E63FB}"/>
                </a:ext>
              </a:extLst>
            </p:cNvPr>
            <p:cNvSpPr/>
            <p:nvPr/>
          </p:nvSpPr>
          <p:spPr>
            <a:xfrm>
              <a:off x="3278804" y="394422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90DCD02-C071-FFA0-4A68-EC700C2CA6FD}"/>
                </a:ext>
              </a:extLst>
            </p:cNvPr>
            <p:cNvSpPr/>
            <p:nvPr/>
          </p:nvSpPr>
          <p:spPr>
            <a:xfrm>
              <a:off x="6311904" y="394422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0DF175D-9DF1-C78D-580D-4769FA34AE90}"/>
                </a:ext>
              </a:extLst>
            </p:cNvPr>
            <p:cNvSpPr/>
            <p:nvPr/>
          </p:nvSpPr>
          <p:spPr>
            <a:xfrm>
              <a:off x="7309682" y="394422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…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BCFC08B-164D-986A-CB57-BCBC1562C91D}"/>
              </a:ext>
            </a:extLst>
          </p:cNvPr>
          <p:cNvGrpSpPr/>
          <p:nvPr/>
        </p:nvGrpSpPr>
        <p:grpSpPr>
          <a:xfrm>
            <a:off x="1128132" y="3416481"/>
            <a:ext cx="1134118" cy="1399808"/>
            <a:chOff x="596066" y="3429000"/>
            <a:chExt cx="1134118" cy="1399808"/>
          </a:xfrm>
        </p:grpSpPr>
        <p:sp>
          <p:nvSpPr>
            <p:cNvPr id="40" name="Bent Arrow 39">
              <a:extLst>
                <a:ext uri="{FF2B5EF4-FFF2-40B4-BE49-F238E27FC236}">
                  <a16:creationId xmlns:a16="http://schemas.microsoft.com/office/drawing/2014/main" id="{54280FF5-1171-4ACF-8BBC-431E04DBC2E2}"/>
                </a:ext>
              </a:extLst>
            </p:cNvPr>
            <p:cNvSpPr/>
            <p:nvPr/>
          </p:nvSpPr>
          <p:spPr>
            <a:xfrm flipV="1">
              <a:off x="920604" y="4139316"/>
              <a:ext cx="809580" cy="689492"/>
            </a:xfrm>
            <a:prstGeom prst="ben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1F3D6C5-DBC8-2BBA-44DD-EFE0B3253F87}"/>
                </a:ext>
              </a:extLst>
            </p:cNvPr>
            <p:cNvSpPr/>
            <p:nvPr/>
          </p:nvSpPr>
          <p:spPr>
            <a:xfrm>
              <a:off x="596066" y="3429000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0F545A51-C67E-D746-3BCC-1990BD1584A8}"/>
              </a:ext>
            </a:extLst>
          </p:cNvPr>
          <p:cNvSpPr txBox="1"/>
          <p:nvPr/>
        </p:nvSpPr>
        <p:spPr>
          <a:xfrm>
            <a:off x="9393171" y="3747053"/>
            <a:ext cx="147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9999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1FC59A4-8361-18EE-87D9-7793805F9005}"/>
              </a:ext>
            </a:extLst>
          </p:cNvPr>
          <p:cNvSpPr txBox="1"/>
          <p:nvPr/>
        </p:nvSpPr>
        <p:spPr>
          <a:xfrm>
            <a:off x="3534737" y="5538686"/>
            <a:ext cx="501899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dirty="0">
                <a:solidFill>
                  <a:schemeClr val="accent2"/>
                </a:solidFill>
              </a:rPr>
              <a:t>SLOW!!!</a:t>
            </a:r>
          </a:p>
        </p:txBody>
      </p:sp>
    </p:spTree>
    <p:extLst>
      <p:ext uri="{BB962C8B-B14F-4D97-AF65-F5344CB8AC3E}">
        <p14:creationId xmlns:p14="http://schemas.microsoft.com/office/powerpoint/2010/main" val="92692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43" grpId="0"/>
      <p:bldP spid="5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4F121-583D-C9B9-EAB1-87E671EFB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std::deque</a:t>
            </a:r>
            <a:b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 &lt;deque&gt;</a:t>
            </a:r>
          </a:p>
        </p:txBody>
      </p:sp>
    </p:spTree>
    <p:extLst>
      <p:ext uri="{BB962C8B-B14F-4D97-AF65-F5344CB8AC3E}">
        <p14:creationId xmlns:p14="http://schemas.microsoft.com/office/powerpoint/2010/main" val="29792534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47640-7093-213E-3FE1-15573C17A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std::deque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DCCDD-30F8-2411-0460-D87B1ED3A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707990"/>
            <a:ext cx="11404600" cy="3614432"/>
          </a:xfrm>
        </p:spPr>
        <p:txBody>
          <a:bodyPr>
            <a:normAutofit lnSpcReduction="10000"/>
          </a:bodyPr>
          <a:lstStyle/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receivePrice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1" u="sng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deque</a:t>
            </a:r>
            <a:r>
              <a:rPr lang="en-US" b="1" u="sng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1" u="sng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1" u="sng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1" u="sng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1" u="sng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u="sng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prices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price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prices.</a:t>
            </a: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push_front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(price);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Super fast 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if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prices.</a:t>
            </a: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10000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prices.</a:t>
            </a: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pop_back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// Remove last price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									// so we don't exceed 10k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AF450F-78CD-68E0-6B82-469AE4F1CE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7"/>
            <a:ext cx="11404600" cy="1022880"/>
          </a:xfrm>
        </p:spPr>
        <p:txBody>
          <a:bodyPr>
            <a:normAutofit/>
          </a:bodyPr>
          <a:lstStyle/>
          <a:p>
            <a:r>
              <a:rPr lang="en-US" dirty="0"/>
              <a:t>A deque (“deck”) is a double-ended queue</a:t>
            </a:r>
          </a:p>
          <a:p>
            <a:r>
              <a:rPr lang="en-US" dirty="0"/>
              <a:t>Allows efficient insertion/removal at either 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75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38E1C-5822-0398-C7EF-130D21172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743201"/>
            <a:ext cx="11404600" cy="1371598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deque</a:t>
            </a:r>
            <a:r>
              <a:rPr lang="en-US" dirty="0"/>
              <a:t> has the same interface as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except we can 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push_front</a:t>
            </a:r>
            <a:r>
              <a:rPr lang="en-US" dirty="0"/>
              <a:t> / 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pop_front</a:t>
            </a:r>
            <a:endParaRPr lang="en-US" dirty="0">
              <a:solidFill>
                <a:srgbClr val="6F42C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4998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D4003E6-F802-68A8-0E5C-3504DA5CEA64}"/>
              </a:ext>
            </a:extLst>
          </p:cNvPr>
          <p:cNvSpPr/>
          <p:nvPr/>
        </p:nvSpPr>
        <p:spPr>
          <a:xfrm>
            <a:off x="3106935" y="2392903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A8D300-DA78-D0D8-C912-15C9863DA760}"/>
              </a:ext>
            </a:extLst>
          </p:cNvPr>
          <p:cNvSpPr/>
          <p:nvPr/>
        </p:nvSpPr>
        <p:spPr>
          <a:xfrm>
            <a:off x="3704748" y="2392903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9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DF088FA-2A14-73DC-ED20-D8F399CD7D91}"/>
              </a:ext>
            </a:extLst>
          </p:cNvPr>
          <p:cNvSpPr/>
          <p:nvPr/>
        </p:nvSpPr>
        <p:spPr>
          <a:xfrm>
            <a:off x="4302561" y="2392903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5A0ECE1-F60A-FF34-6C84-1A0460BD1A70}"/>
              </a:ext>
            </a:extLst>
          </p:cNvPr>
          <p:cNvSpPr/>
          <p:nvPr/>
        </p:nvSpPr>
        <p:spPr>
          <a:xfrm>
            <a:off x="4900374" y="2392903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FA9073-43BB-D393-4C79-00CF32B88FAC}"/>
              </a:ext>
            </a:extLst>
          </p:cNvPr>
          <p:cNvSpPr/>
          <p:nvPr/>
        </p:nvSpPr>
        <p:spPr>
          <a:xfrm>
            <a:off x="5498187" y="2392903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BD7785-AA72-A60F-3F29-634631B950EE}"/>
              </a:ext>
            </a:extLst>
          </p:cNvPr>
          <p:cNvSpPr/>
          <p:nvPr/>
        </p:nvSpPr>
        <p:spPr>
          <a:xfrm>
            <a:off x="6096000" y="2392903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5045D70-F71C-9577-C447-2364B9095B9F}"/>
              </a:ext>
            </a:extLst>
          </p:cNvPr>
          <p:cNvSpPr/>
          <p:nvPr/>
        </p:nvSpPr>
        <p:spPr>
          <a:xfrm>
            <a:off x="6693813" y="2392903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AAA5758-6350-B3A8-4E9B-9EA2C0EFCCE6}"/>
              </a:ext>
            </a:extLst>
          </p:cNvPr>
          <p:cNvSpPr/>
          <p:nvPr/>
        </p:nvSpPr>
        <p:spPr>
          <a:xfrm>
            <a:off x="7291626" y="2392903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9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5EE8540-090D-36A7-7435-F41E9310E894}"/>
              </a:ext>
            </a:extLst>
          </p:cNvPr>
          <p:cNvSpPr/>
          <p:nvPr/>
        </p:nvSpPr>
        <p:spPr>
          <a:xfrm>
            <a:off x="7889439" y="2392903"/>
            <a:ext cx="597813" cy="6575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1255D3B-F093-0E6C-EA76-3934DBF46A3A}"/>
              </a:ext>
            </a:extLst>
          </p:cNvPr>
          <p:cNvSpPr/>
          <p:nvPr/>
        </p:nvSpPr>
        <p:spPr>
          <a:xfrm>
            <a:off x="8487252" y="2392903"/>
            <a:ext cx="597813" cy="6575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2487D491-C863-210A-C018-8884EC18A7A7}"/>
              </a:ext>
            </a:extLst>
          </p:cNvPr>
          <p:cNvSpPr txBox="1">
            <a:spLocks/>
          </p:cNvSpPr>
          <p:nvPr/>
        </p:nvSpPr>
        <p:spPr>
          <a:xfrm>
            <a:off x="4026610" y="3429000"/>
            <a:ext cx="4460642" cy="11468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The problem with </a:t>
            </a:r>
            <a:r>
              <a:rPr lang="en-US" sz="2000" b="1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that we have a single chunk of memory </a:t>
            </a:r>
            <a:endParaRPr lang="en-US" sz="20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783A3C-C948-5C94-0DBC-4FA7884EF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deque</a:t>
            </a:r>
            <a:r>
              <a:rPr lang="en-US" dirty="0"/>
              <a:t> implemented?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A1E205B3-DD17-6CA3-86B8-AE42FDCE11BA}"/>
              </a:ext>
            </a:extLst>
          </p:cNvPr>
          <p:cNvSpPr txBox="1">
            <a:spLocks/>
          </p:cNvSpPr>
          <p:nvPr/>
        </p:nvSpPr>
        <p:spPr>
          <a:xfrm>
            <a:off x="4003654" y="4954402"/>
            <a:ext cx="4460642" cy="65759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So... let’s split it up!</a:t>
            </a:r>
            <a:endParaRPr lang="en-US" sz="20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81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3E48DD-4ACC-A967-994B-549D6EBDAE26}"/>
              </a:ext>
            </a:extLst>
          </p:cNvPr>
          <p:cNvSpPr/>
          <p:nvPr/>
        </p:nvSpPr>
        <p:spPr>
          <a:xfrm>
            <a:off x="6165981" y="2594113"/>
            <a:ext cx="834887" cy="83488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394AF6-5FCD-0114-CBAC-F70C45007B89}"/>
              </a:ext>
            </a:extLst>
          </p:cNvPr>
          <p:cNvSpPr/>
          <p:nvPr/>
        </p:nvSpPr>
        <p:spPr>
          <a:xfrm>
            <a:off x="7202801" y="2594113"/>
            <a:ext cx="834887" cy="83488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0F7754-3A77-5ACF-A301-F55D8E76963D}"/>
              </a:ext>
            </a:extLst>
          </p:cNvPr>
          <p:cNvSpPr/>
          <p:nvPr/>
        </p:nvSpPr>
        <p:spPr>
          <a:xfrm>
            <a:off x="8239621" y="2594113"/>
            <a:ext cx="834887" cy="83488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29AF57B-3E02-30E9-FCF9-AD8C2B983277}"/>
              </a:ext>
            </a:extLst>
          </p:cNvPr>
          <p:cNvSpPr/>
          <p:nvPr/>
        </p:nvSpPr>
        <p:spPr>
          <a:xfrm>
            <a:off x="3461219" y="4182230"/>
            <a:ext cx="597813" cy="6575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609C36E-27AA-46A9-8E30-4AA4F822A425}"/>
              </a:ext>
            </a:extLst>
          </p:cNvPr>
          <p:cNvSpPr/>
          <p:nvPr/>
        </p:nvSpPr>
        <p:spPr>
          <a:xfrm>
            <a:off x="4059032" y="4182230"/>
            <a:ext cx="597813" cy="6575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D4003E6-F802-68A8-0E5C-3504DA5CEA64}"/>
              </a:ext>
            </a:extLst>
          </p:cNvPr>
          <p:cNvSpPr/>
          <p:nvPr/>
        </p:nvSpPr>
        <p:spPr>
          <a:xfrm>
            <a:off x="4656845" y="4182230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A8D300-DA78-D0D8-C912-15C9863DA760}"/>
              </a:ext>
            </a:extLst>
          </p:cNvPr>
          <p:cNvSpPr/>
          <p:nvPr/>
        </p:nvSpPr>
        <p:spPr>
          <a:xfrm>
            <a:off x="5254658" y="4182230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9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DF088FA-2A14-73DC-ED20-D8F399CD7D91}"/>
              </a:ext>
            </a:extLst>
          </p:cNvPr>
          <p:cNvSpPr/>
          <p:nvPr/>
        </p:nvSpPr>
        <p:spPr>
          <a:xfrm>
            <a:off x="6202293" y="4182230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5A0ECE1-F60A-FF34-6C84-1A0460BD1A70}"/>
              </a:ext>
            </a:extLst>
          </p:cNvPr>
          <p:cNvSpPr/>
          <p:nvPr/>
        </p:nvSpPr>
        <p:spPr>
          <a:xfrm>
            <a:off x="6800106" y="4182230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FA9073-43BB-D393-4C79-00CF32B88FAC}"/>
              </a:ext>
            </a:extLst>
          </p:cNvPr>
          <p:cNvSpPr/>
          <p:nvPr/>
        </p:nvSpPr>
        <p:spPr>
          <a:xfrm>
            <a:off x="7397919" y="4182230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BD7785-AA72-A60F-3F29-634631B950EE}"/>
              </a:ext>
            </a:extLst>
          </p:cNvPr>
          <p:cNvSpPr/>
          <p:nvPr/>
        </p:nvSpPr>
        <p:spPr>
          <a:xfrm>
            <a:off x="7995732" y="4182230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5045D70-F71C-9577-C447-2364B9095B9F}"/>
              </a:ext>
            </a:extLst>
          </p:cNvPr>
          <p:cNvSpPr/>
          <p:nvPr/>
        </p:nvSpPr>
        <p:spPr>
          <a:xfrm>
            <a:off x="8943368" y="4182230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AAA5758-6350-B3A8-4E9B-9EA2C0EFCCE6}"/>
              </a:ext>
            </a:extLst>
          </p:cNvPr>
          <p:cNvSpPr/>
          <p:nvPr/>
        </p:nvSpPr>
        <p:spPr>
          <a:xfrm>
            <a:off x="9541181" y="4182230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9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5EE8540-090D-36A7-7435-F41E9310E894}"/>
              </a:ext>
            </a:extLst>
          </p:cNvPr>
          <p:cNvSpPr/>
          <p:nvPr/>
        </p:nvSpPr>
        <p:spPr>
          <a:xfrm>
            <a:off x="10138994" y="4182230"/>
            <a:ext cx="597813" cy="6575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1255D3B-F093-0E6C-EA76-3934DBF46A3A}"/>
              </a:ext>
            </a:extLst>
          </p:cNvPr>
          <p:cNvSpPr/>
          <p:nvPr/>
        </p:nvSpPr>
        <p:spPr>
          <a:xfrm>
            <a:off x="10736807" y="4182230"/>
            <a:ext cx="597813" cy="6575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10957FD-17DD-5996-B77C-4D3C071FA3BE}"/>
              </a:ext>
            </a:extLst>
          </p:cNvPr>
          <p:cNvCxnSpPr>
            <a:cxnSpLocks/>
            <a:stCxn id="4" idx="2"/>
            <a:endCxn id="30" idx="0"/>
          </p:cNvCxnSpPr>
          <p:nvPr/>
        </p:nvCxnSpPr>
        <p:spPr>
          <a:xfrm flipH="1">
            <a:off x="3760126" y="3429000"/>
            <a:ext cx="2823299" cy="753230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12E4CD2-5C8A-B579-BC7A-15255CF4E643}"/>
              </a:ext>
            </a:extLst>
          </p:cNvPr>
          <p:cNvCxnSpPr>
            <a:cxnSpLocks/>
            <a:stCxn id="5" idx="2"/>
            <a:endCxn id="35" idx="0"/>
          </p:cNvCxnSpPr>
          <p:nvPr/>
        </p:nvCxnSpPr>
        <p:spPr>
          <a:xfrm flipH="1">
            <a:off x="6501200" y="3429000"/>
            <a:ext cx="1119045" cy="753230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148DD56-FEC6-469C-7337-202030F22E47}"/>
              </a:ext>
            </a:extLst>
          </p:cNvPr>
          <p:cNvCxnSpPr>
            <a:cxnSpLocks/>
            <a:stCxn id="6" idx="2"/>
            <a:endCxn id="40" idx="0"/>
          </p:cNvCxnSpPr>
          <p:nvPr/>
        </p:nvCxnSpPr>
        <p:spPr>
          <a:xfrm>
            <a:off x="8657065" y="3429000"/>
            <a:ext cx="585210" cy="753230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FAC5DC00-B90C-8C7B-D66D-5684E02EF86F}"/>
              </a:ext>
            </a:extLst>
          </p:cNvPr>
          <p:cNvSpPr/>
          <p:nvPr/>
        </p:nvSpPr>
        <p:spPr>
          <a:xfrm>
            <a:off x="781842" y="4182230"/>
            <a:ext cx="597813" cy="6575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FF4C405-BC3C-7B5A-C98C-5709BD406A71}"/>
              </a:ext>
            </a:extLst>
          </p:cNvPr>
          <p:cNvSpPr/>
          <p:nvPr/>
        </p:nvSpPr>
        <p:spPr>
          <a:xfrm>
            <a:off x="1379655" y="4182230"/>
            <a:ext cx="597813" cy="6575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C116720-667F-AD1E-25DE-C9C09F5461C4}"/>
              </a:ext>
            </a:extLst>
          </p:cNvPr>
          <p:cNvSpPr/>
          <p:nvPr/>
        </p:nvSpPr>
        <p:spPr>
          <a:xfrm>
            <a:off x="1977468" y="4182230"/>
            <a:ext cx="597813" cy="6575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48D767A-2009-2B0F-89E5-2A948A785325}"/>
              </a:ext>
            </a:extLst>
          </p:cNvPr>
          <p:cNvSpPr/>
          <p:nvPr/>
        </p:nvSpPr>
        <p:spPr>
          <a:xfrm>
            <a:off x="2575281" y="4182230"/>
            <a:ext cx="597813" cy="6575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9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848924B-EDD3-0131-A175-1DFF5D30D4F7}"/>
              </a:ext>
            </a:extLst>
          </p:cNvPr>
          <p:cNvSpPr/>
          <p:nvPr/>
        </p:nvSpPr>
        <p:spPr>
          <a:xfrm>
            <a:off x="5129161" y="2594113"/>
            <a:ext cx="834887" cy="83488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B33D8A6-01DA-89F6-ADDD-C388A1D30B99}"/>
              </a:ext>
            </a:extLst>
          </p:cNvPr>
          <p:cNvCxnSpPr>
            <a:cxnSpLocks/>
            <a:stCxn id="72" idx="2"/>
            <a:endCxn id="68" idx="0"/>
          </p:cNvCxnSpPr>
          <p:nvPr/>
        </p:nvCxnSpPr>
        <p:spPr>
          <a:xfrm flipH="1">
            <a:off x="1080749" y="3429000"/>
            <a:ext cx="4465856" cy="753230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97D91A6D-3D0F-9535-B3BE-B2D0E8608874}"/>
              </a:ext>
            </a:extLst>
          </p:cNvPr>
          <p:cNvSpPr/>
          <p:nvPr/>
        </p:nvSpPr>
        <p:spPr>
          <a:xfrm>
            <a:off x="4092341" y="2594112"/>
            <a:ext cx="834887" cy="8348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03E9D69-68B8-4187-4ED0-D8A17D75F2A1}"/>
              </a:ext>
            </a:extLst>
          </p:cNvPr>
          <p:cNvSpPr/>
          <p:nvPr/>
        </p:nvSpPr>
        <p:spPr>
          <a:xfrm>
            <a:off x="3043775" y="2594111"/>
            <a:ext cx="834887" cy="8348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2487D491-C863-210A-C018-8884EC18A7A7}"/>
              </a:ext>
            </a:extLst>
          </p:cNvPr>
          <p:cNvSpPr txBox="1">
            <a:spLocks/>
          </p:cNvSpPr>
          <p:nvPr/>
        </p:nvSpPr>
        <p:spPr>
          <a:xfrm>
            <a:off x="6981765" y="5474034"/>
            <a:ext cx="4460642" cy="7532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Separate subarrays allocated independently</a:t>
            </a:r>
            <a:endParaRPr lang="en-US" sz="20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783A3C-C948-5C94-0DBC-4FA7884EF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deque</a:t>
            </a:r>
            <a:r>
              <a:rPr lang="en-US" dirty="0"/>
              <a:t> implemented?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8E4AC964-6702-6F86-0432-F93CD1DB722F}"/>
              </a:ext>
            </a:extLst>
          </p:cNvPr>
          <p:cNvSpPr txBox="1">
            <a:spLocks/>
          </p:cNvSpPr>
          <p:nvPr/>
        </p:nvSpPr>
        <p:spPr>
          <a:xfrm>
            <a:off x="7995732" y="1269758"/>
            <a:ext cx="3265016" cy="76698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Array of arrays</a:t>
            </a:r>
            <a:endParaRPr lang="en-US" sz="24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73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6" dur="5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4" dur="500" fill="hold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4" dur="500" fill="hold"/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72" dur="500" fill="hold"/>
                                        <p:tgtEl>
                                          <p:spTgt spid="70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70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70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uiExpand="1" build="allAtOnce" animBg="1"/>
      <p:bldP spid="31" grpId="0" uiExpand="1" build="allAtOnce" animBg="1" autoUpdateAnimBg="0"/>
      <p:bldP spid="68" grpId="0" build="allAtOnce" animBg="1"/>
      <p:bldP spid="69" grpId="0" build="allAtOnce" animBg="1"/>
      <p:bldP spid="70" grpId="0" build="allAtOnce" animBg="1"/>
      <p:bldP spid="70" grpId="1" uiExpand="1" build="allAtOnce" animBg="1"/>
      <p:bldP spid="71" grpId="0" build="allAtOnce" animBg="1"/>
      <p:bldP spid="71" grpId="1" uiExpand="1" build="allAtOnce" animBg="1"/>
      <p:bldP spid="72" grpId="0" animBg="1"/>
      <p:bldP spid="79" grpId="0" animBg="1"/>
      <p:bldP spid="80" grpId="0" animBg="1"/>
      <p:bldP spid="91" grpId="0" animBg="1"/>
      <p:bldP spid="9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88044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BF506C-1B11-998B-6704-4439991BA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Assignment 1 due Friday!</a:t>
            </a:r>
          </a:p>
          <a:p>
            <a:pPr lvl="1"/>
            <a:r>
              <a:rPr lang="en-US" dirty="0"/>
              <a:t>Submission instructions will posted tonight</a:t>
            </a:r>
          </a:p>
          <a:p>
            <a:r>
              <a:rPr lang="en-US" dirty="0"/>
              <a:t>OH times announced</a:t>
            </a:r>
          </a:p>
          <a:p>
            <a:pPr lvl="1"/>
            <a:r>
              <a:rPr lang="en-US" dirty="0"/>
              <a:t>Fabio 3-4pm Wednesdays on Zoom</a:t>
            </a:r>
          </a:p>
          <a:p>
            <a:pPr lvl="1"/>
            <a:r>
              <a:rPr lang="en-US" dirty="0"/>
              <a:t>Jacob 1-2:30pm Fridays in Thornton 208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0E1973-6DC9-1B05-B632-79B600013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</p:spTree>
    <p:extLst>
      <p:ext uri="{BB962C8B-B14F-4D97-AF65-F5344CB8AC3E}">
        <p14:creationId xmlns:p14="http://schemas.microsoft.com/office/powerpoint/2010/main" val="316710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60397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0CB41-59DA-0FD2-9618-EC4F361F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Associative Containers</a:t>
            </a:r>
          </a:p>
        </p:txBody>
      </p:sp>
    </p:spTree>
    <p:extLst>
      <p:ext uri="{BB962C8B-B14F-4D97-AF65-F5344CB8AC3E}">
        <p14:creationId xmlns:p14="http://schemas.microsoft.com/office/powerpoint/2010/main" val="19667248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958DE-28A7-4DAA-0DDB-97E6CF4E9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Associative containers organize elements by unique keys</a:t>
            </a:r>
          </a:p>
        </p:txBody>
      </p:sp>
    </p:spTree>
    <p:extLst>
      <p:ext uri="{BB962C8B-B14F-4D97-AF65-F5344CB8AC3E}">
        <p14:creationId xmlns:p14="http://schemas.microsoft.com/office/powerpoint/2010/main" val="30784645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4F121-583D-C9B9-EAB1-87E671EFB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std::map</a:t>
            </a:r>
            <a:b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 &lt;map&gt;</a:t>
            </a:r>
          </a:p>
        </p:txBody>
      </p:sp>
    </p:spTree>
    <p:extLst>
      <p:ext uri="{BB962C8B-B14F-4D97-AF65-F5344CB8AC3E}">
        <p14:creationId xmlns:p14="http://schemas.microsoft.com/office/powerpoint/2010/main" val="19068377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968044-4B42-35A5-C70C-C0B2DD45C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std::map</a:t>
            </a:r>
            <a:r>
              <a:rPr lang="en-US" dirty="0"/>
              <a:t> maps keys to values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54F4CE-E678-7858-AFF9-A6EE5B7ABE37}"/>
              </a:ext>
            </a:extLst>
          </p:cNvPr>
          <p:cNvSpPr/>
          <p:nvPr/>
        </p:nvSpPr>
        <p:spPr>
          <a:xfrm>
            <a:off x="3499104" y="2871216"/>
            <a:ext cx="5193792" cy="111556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std::map&lt;std::string, int&gt;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78E22C-B4B0-12D3-97CC-583B7082058B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2847848" y="3429000"/>
            <a:ext cx="651256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A244ECD-BA31-1481-282F-75261CB37551}"/>
              </a:ext>
            </a:extLst>
          </p:cNvPr>
          <p:cNvSpPr txBox="1"/>
          <p:nvPr/>
        </p:nvSpPr>
        <p:spPr>
          <a:xfrm>
            <a:off x="851661" y="3182778"/>
            <a:ext cx="199618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accent3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”CS106L!”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334B95-7968-1D9F-A871-8ADF37909C18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>
            <a:off x="8692896" y="3429000"/>
            <a:ext cx="651256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6363A7-E62E-57E8-6A74-F84BE0F108F3}"/>
              </a:ext>
            </a:extLst>
          </p:cNvPr>
          <p:cNvSpPr txBox="1"/>
          <p:nvPr/>
        </p:nvSpPr>
        <p:spPr>
          <a:xfrm>
            <a:off x="9344152" y="3182778"/>
            <a:ext cx="6609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00" b="1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42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B541122B-D7E1-8B27-84BC-A1A829C733EC}"/>
              </a:ext>
            </a:extLst>
          </p:cNvPr>
          <p:cNvSpPr txBox="1">
            <a:spLocks/>
          </p:cNvSpPr>
          <p:nvPr/>
        </p:nvSpPr>
        <p:spPr>
          <a:xfrm>
            <a:off x="393700" y="5283463"/>
            <a:ext cx="11404600" cy="943804"/>
          </a:xfrm>
          <a:prstGeom prst="rect">
            <a:avLst/>
          </a:prstGeom>
        </p:spPr>
        <p:txBody>
          <a:bodyPr>
            <a:normAutofit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Equivalent of a Python dictionary</a:t>
            </a:r>
          </a:p>
          <a:p>
            <a:r>
              <a:rPr lang="en-US" dirty="0"/>
              <a:t>Sometimes called an </a:t>
            </a:r>
            <a:r>
              <a:rPr lang="en-US" b="1" dirty="0"/>
              <a:t>associative array</a:t>
            </a:r>
          </a:p>
          <a:p>
            <a:pPr marL="12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342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6F85D-B9C5-3837-896E-1041DAA10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std::map</a:t>
            </a:r>
            <a:r>
              <a:rPr lang="en-US" dirty="0"/>
              <a:t> maps keys to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815ED-F285-27EA-377C-CCFE83CFF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699" y="1541417"/>
            <a:ext cx="7437315" cy="4781006"/>
          </a:xfrm>
        </p:spPr>
        <p:txBody>
          <a:bodyPr>
            <a:normAutofit lnSpcReduction="10000"/>
          </a:bodyPr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map {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"Chris"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"CS106L"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"Keith"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"Nick"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"Sean"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35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sean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map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"Sean"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35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"Chris"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AA10A02-0C76-86FE-ED97-5C76D3672741}"/>
              </a:ext>
            </a:extLst>
          </p:cNvPr>
          <p:cNvGrpSpPr/>
          <p:nvPr/>
        </p:nvGrpSpPr>
        <p:grpSpPr>
          <a:xfrm>
            <a:off x="8268713" y="2684417"/>
            <a:ext cx="3511299" cy="634855"/>
            <a:chOff x="7686425" y="1541417"/>
            <a:chExt cx="3511299" cy="634855"/>
          </a:xfrm>
        </p:grpSpPr>
        <p:sp>
          <p:nvSpPr>
            <p:cNvPr id="61" name="Down Arrow 60">
              <a:extLst>
                <a:ext uri="{FF2B5EF4-FFF2-40B4-BE49-F238E27FC236}">
                  <a16:creationId xmlns:a16="http://schemas.microsoft.com/office/drawing/2014/main" id="{136D0728-9927-1AC7-9329-01728F0CECF1}"/>
                </a:ext>
              </a:extLst>
            </p:cNvPr>
            <p:cNvSpPr/>
            <p:nvPr/>
          </p:nvSpPr>
          <p:spPr>
            <a:xfrm rot="16200000">
              <a:off x="10028830" y="1531725"/>
              <a:ext cx="358293" cy="659833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8C4B6E7-EAEB-AA52-9490-A747E82CA196}"/>
                </a:ext>
              </a:extLst>
            </p:cNvPr>
            <p:cNvSpPr/>
            <p:nvPr/>
          </p:nvSpPr>
          <p:spPr>
            <a:xfrm>
              <a:off x="7686425" y="1541417"/>
              <a:ext cx="2191635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“CS106L”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E2D5E76-3F15-9FB3-77ED-CF18E2DF171B}"/>
                </a:ext>
              </a:extLst>
            </p:cNvPr>
            <p:cNvSpPr/>
            <p:nvPr/>
          </p:nvSpPr>
          <p:spPr>
            <a:xfrm>
              <a:off x="10537893" y="1541417"/>
              <a:ext cx="659831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42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4160D16-2CB8-E6B5-8F68-89A63B13D034}"/>
              </a:ext>
            </a:extLst>
          </p:cNvPr>
          <p:cNvGrpSpPr/>
          <p:nvPr/>
        </p:nvGrpSpPr>
        <p:grpSpPr>
          <a:xfrm>
            <a:off x="8268713" y="3613972"/>
            <a:ext cx="3534745" cy="634855"/>
            <a:chOff x="7686425" y="1541417"/>
            <a:chExt cx="3534745" cy="634855"/>
          </a:xfrm>
        </p:grpSpPr>
        <p:sp>
          <p:nvSpPr>
            <p:cNvPr id="65" name="Down Arrow 64">
              <a:extLst>
                <a:ext uri="{FF2B5EF4-FFF2-40B4-BE49-F238E27FC236}">
                  <a16:creationId xmlns:a16="http://schemas.microsoft.com/office/drawing/2014/main" id="{5391655E-D006-5A1D-D5D5-DFACC61F0A12}"/>
                </a:ext>
              </a:extLst>
            </p:cNvPr>
            <p:cNvSpPr/>
            <p:nvPr/>
          </p:nvSpPr>
          <p:spPr>
            <a:xfrm rot="16200000">
              <a:off x="10028830" y="1531725"/>
              <a:ext cx="358293" cy="659833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E1DD3BC-7E34-80E8-623C-C36A0DD589DF}"/>
                </a:ext>
              </a:extLst>
            </p:cNvPr>
            <p:cNvSpPr/>
            <p:nvPr/>
          </p:nvSpPr>
          <p:spPr>
            <a:xfrm>
              <a:off x="7686425" y="1541417"/>
              <a:ext cx="2191635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“Keith”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4B78986-C4B6-51D2-C981-5E0F2392A398}"/>
                </a:ext>
              </a:extLst>
            </p:cNvPr>
            <p:cNvSpPr/>
            <p:nvPr/>
          </p:nvSpPr>
          <p:spPr>
            <a:xfrm>
              <a:off x="10561339" y="1541417"/>
              <a:ext cx="659831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14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72FE46C-46B2-327F-F960-5B6CD0D35B15}"/>
              </a:ext>
            </a:extLst>
          </p:cNvPr>
          <p:cNvGrpSpPr/>
          <p:nvPr/>
        </p:nvGrpSpPr>
        <p:grpSpPr>
          <a:xfrm>
            <a:off x="8268713" y="5473083"/>
            <a:ext cx="3511299" cy="634855"/>
            <a:chOff x="7686425" y="1541417"/>
            <a:chExt cx="3511299" cy="634855"/>
          </a:xfrm>
        </p:grpSpPr>
        <p:sp>
          <p:nvSpPr>
            <p:cNvPr id="69" name="Down Arrow 68">
              <a:extLst>
                <a:ext uri="{FF2B5EF4-FFF2-40B4-BE49-F238E27FC236}">
                  <a16:creationId xmlns:a16="http://schemas.microsoft.com/office/drawing/2014/main" id="{73E3DE11-2B0B-D7FE-6F06-6C0FC571A561}"/>
                </a:ext>
              </a:extLst>
            </p:cNvPr>
            <p:cNvSpPr/>
            <p:nvPr/>
          </p:nvSpPr>
          <p:spPr>
            <a:xfrm rot="16200000">
              <a:off x="10028830" y="1531725"/>
              <a:ext cx="358293" cy="659833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B85C353-B19F-920E-79DA-28617F7701E3}"/>
                </a:ext>
              </a:extLst>
            </p:cNvPr>
            <p:cNvSpPr/>
            <p:nvPr/>
          </p:nvSpPr>
          <p:spPr>
            <a:xfrm>
              <a:off x="7686425" y="1541417"/>
              <a:ext cx="2191635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“Sean”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B39842E-D758-BA2A-12EF-A981A5CEC42C}"/>
                </a:ext>
              </a:extLst>
            </p:cNvPr>
            <p:cNvSpPr/>
            <p:nvPr/>
          </p:nvSpPr>
          <p:spPr>
            <a:xfrm>
              <a:off x="10537893" y="1541417"/>
              <a:ext cx="659831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35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4E82A74-A0A2-1F48-7072-6407D83AF990}"/>
              </a:ext>
            </a:extLst>
          </p:cNvPr>
          <p:cNvGrpSpPr/>
          <p:nvPr/>
        </p:nvGrpSpPr>
        <p:grpSpPr>
          <a:xfrm>
            <a:off x="8268713" y="4543527"/>
            <a:ext cx="3511299" cy="634855"/>
            <a:chOff x="7686425" y="1541417"/>
            <a:chExt cx="3511299" cy="634855"/>
          </a:xfrm>
        </p:grpSpPr>
        <p:sp>
          <p:nvSpPr>
            <p:cNvPr id="73" name="Down Arrow 72">
              <a:extLst>
                <a:ext uri="{FF2B5EF4-FFF2-40B4-BE49-F238E27FC236}">
                  <a16:creationId xmlns:a16="http://schemas.microsoft.com/office/drawing/2014/main" id="{DAA35FE4-EB0F-0680-071F-811D52B8AB27}"/>
                </a:ext>
              </a:extLst>
            </p:cNvPr>
            <p:cNvSpPr/>
            <p:nvPr/>
          </p:nvSpPr>
          <p:spPr>
            <a:xfrm rot="16200000">
              <a:off x="10028830" y="1531725"/>
              <a:ext cx="358293" cy="659833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37E0B1A-7996-DA54-0448-02FB240E6EBF}"/>
                </a:ext>
              </a:extLst>
            </p:cNvPr>
            <p:cNvSpPr/>
            <p:nvPr/>
          </p:nvSpPr>
          <p:spPr>
            <a:xfrm>
              <a:off x="7686425" y="1541417"/>
              <a:ext cx="2191635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“Nick”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7ED2D51-7143-ADCC-61A5-E461646E6573}"/>
                </a:ext>
              </a:extLst>
            </p:cNvPr>
            <p:cNvSpPr/>
            <p:nvPr/>
          </p:nvSpPr>
          <p:spPr>
            <a:xfrm>
              <a:off x="10537893" y="1541417"/>
              <a:ext cx="659831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51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27E51F4-49C3-4529-E905-C1021F6489D1}"/>
              </a:ext>
            </a:extLst>
          </p:cNvPr>
          <p:cNvGrpSpPr/>
          <p:nvPr/>
        </p:nvGrpSpPr>
        <p:grpSpPr>
          <a:xfrm>
            <a:off x="8268713" y="1754862"/>
            <a:ext cx="3511299" cy="634855"/>
            <a:chOff x="7686425" y="1541417"/>
            <a:chExt cx="3511299" cy="634855"/>
          </a:xfrm>
        </p:grpSpPr>
        <p:sp>
          <p:nvSpPr>
            <p:cNvPr id="77" name="Down Arrow 76">
              <a:extLst>
                <a:ext uri="{FF2B5EF4-FFF2-40B4-BE49-F238E27FC236}">
                  <a16:creationId xmlns:a16="http://schemas.microsoft.com/office/drawing/2014/main" id="{F9FC0335-C71C-DA7F-4638-6D8C833F7C25}"/>
                </a:ext>
              </a:extLst>
            </p:cNvPr>
            <p:cNvSpPr/>
            <p:nvPr/>
          </p:nvSpPr>
          <p:spPr>
            <a:xfrm rot="16200000">
              <a:off x="10028830" y="1531725"/>
              <a:ext cx="358293" cy="659833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27B0983-B800-26B9-203B-CDB9426BEFA1}"/>
                </a:ext>
              </a:extLst>
            </p:cNvPr>
            <p:cNvSpPr/>
            <p:nvPr/>
          </p:nvSpPr>
          <p:spPr>
            <a:xfrm>
              <a:off x="7686425" y="1541417"/>
              <a:ext cx="2191635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“Chris”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7131EDA-C6EB-7C7A-1E99-D493030D6052}"/>
                </a:ext>
              </a:extLst>
            </p:cNvPr>
            <p:cNvSpPr/>
            <p:nvPr/>
          </p:nvSpPr>
          <p:spPr>
            <a:xfrm>
              <a:off x="10537893" y="1541417"/>
              <a:ext cx="659831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48920A39-6D73-D934-252D-5E4F91C6FC0F}"/>
              </a:ext>
            </a:extLst>
          </p:cNvPr>
          <p:cNvSpPr/>
          <p:nvPr/>
        </p:nvSpPr>
        <p:spPr>
          <a:xfrm>
            <a:off x="11120181" y="1763930"/>
            <a:ext cx="659831" cy="6348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3481576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6D209E-541F-D019-48C8-66A133520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Stanford vs. STL map</a:t>
            </a:r>
          </a:p>
        </p:txBody>
      </p:sp>
      <p:graphicFrame>
        <p:nvGraphicFramePr>
          <p:cNvPr id="347" name="Table 346">
            <a:extLst>
              <a:ext uri="{FF2B5EF4-FFF2-40B4-BE49-F238E27FC236}">
                <a16:creationId xmlns:a16="http://schemas.microsoft.com/office/drawing/2014/main" id="{B1289F94-2035-1A10-12F7-49C63F9068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648799"/>
              </p:ext>
            </p:extLst>
          </p:nvPr>
        </p:nvGraphicFramePr>
        <p:xfrm>
          <a:off x="393700" y="1397000"/>
          <a:ext cx="11404599" cy="5113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0731">
                  <a:extLst>
                    <a:ext uri="{9D8B030D-6E8A-4147-A177-3AD203B41FA5}">
                      <a16:colId xmlns:a16="http://schemas.microsoft.com/office/drawing/2014/main" val="435567796"/>
                    </a:ext>
                  </a:extLst>
                </a:gridCol>
                <a:gridCol w="3516923">
                  <a:extLst>
                    <a:ext uri="{9D8B030D-6E8A-4147-A177-3AD203B41FA5}">
                      <a16:colId xmlns:a16="http://schemas.microsoft.com/office/drawing/2014/main" val="2178083757"/>
                    </a:ext>
                  </a:extLst>
                </a:gridCol>
                <a:gridCol w="3896945">
                  <a:extLst>
                    <a:ext uri="{9D8B030D-6E8A-4147-A177-3AD203B41FA5}">
                      <a16:colId xmlns:a16="http://schemas.microsoft.com/office/drawing/2014/main" val="2602402000"/>
                    </a:ext>
                  </a:extLst>
                </a:gridCol>
              </a:tblGrid>
              <a:tr h="641824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What you want to do?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Stanford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Map&lt;char, int&gt;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std::map&lt;char, int&gt;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6596997"/>
                  </a:ext>
                </a:extLst>
              </a:tr>
              <a:tr h="641824">
                <a:tc>
                  <a:txBody>
                    <a:bodyPr/>
                    <a:lstStyle/>
                    <a:p>
                      <a:r>
                        <a:rPr lang="en-US" dirty="0"/>
                        <a:t>Create an empty map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Map</a:t>
                      </a:r>
                      <a:r>
                        <a:rPr lang="en-US" b="0" dirty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&lt;char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, </a:t>
                      </a:r>
                      <a:r>
                        <a:rPr lang="en-US" b="0" dirty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int&gt;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m;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::</a:t>
                      </a:r>
                      <a:r>
                        <a:rPr lang="en-US" b="0" dirty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map</a:t>
                      </a:r>
                      <a:r>
                        <a:rPr lang="en-US" b="0" dirty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&lt;char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, </a:t>
                      </a:r>
                      <a:r>
                        <a:rPr lang="en-US" b="0" dirty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int&gt;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m;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607423"/>
                  </a:ext>
                </a:extLst>
              </a:tr>
              <a:tr h="742651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385163"/>
                  </a:ext>
                </a:extLst>
              </a:tr>
              <a:tr h="641824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324077"/>
                  </a:ext>
                </a:extLst>
              </a:tr>
              <a:tr h="742651">
                <a:tc>
                  <a:txBody>
                    <a:bodyPr/>
                    <a:lstStyle/>
                    <a:p>
                      <a:endParaRPr lang="en-US" b="1" i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i="1" dirty="0">
                        <a:solidFill>
                          <a:schemeClr val="accent2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1887556"/>
                  </a:ext>
                </a:extLst>
              </a:tr>
              <a:tr h="641824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663285"/>
                  </a:ext>
                </a:extLst>
              </a:tr>
              <a:tr h="1060929">
                <a:tc>
                  <a:txBody>
                    <a:bodyPr/>
                    <a:lstStyle/>
                    <a:p>
                      <a:endParaRPr lang="en-US" i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8795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78315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F3449-4FA0-F132-C249-53A431CCA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8B921F-E10B-00FE-7AEC-5D35429A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Stanford vs. STL map</a:t>
            </a:r>
          </a:p>
        </p:txBody>
      </p:sp>
      <p:graphicFrame>
        <p:nvGraphicFramePr>
          <p:cNvPr id="347" name="Table 346">
            <a:extLst>
              <a:ext uri="{FF2B5EF4-FFF2-40B4-BE49-F238E27FC236}">
                <a16:creationId xmlns:a16="http://schemas.microsoft.com/office/drawing/2014/main" id="{8E56CA29-DD3A-DF2F-5F7A-E54654D5D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091836"/>
              </p:ext>
            </p:extLst>
          </p:nvPr>
        </p:nvGraphicFramePr>
        <p:xfrm>
          <a:off x="393700" y="1397000"/>
          <a:ext cx="11404599" cy="5113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0731">
                  <a:extLst>
                    <a:ext uri="{9D8B030D-6E8A-4147-A177-3AD203B41FA5}">
                      <a16:colId xmlns:a16="http://schemas.microsoft.com/office/drawing/2014/main" val="435567796"/>
                    </a:ext>
                  </a:extLst>
                </a:gridCol>
                <a:gridCol w="3516923">
                  <a:extLst>
                    <a:ext uri="{9D8B030D-6E8A-4147-A177-3AD203B41FA5}">
                      <a16:colId xmlns:a16="http://schemas.microsoft.com/office/drawing/2014/main" val="2178083757"/>
                    </a:ext>
                  </a:extLst>
                </a:gridCol>
                <a:gridCol w="3896945">
                  <a:extLst>
                    <a:ext uri="{9D8B030D-6E8A-4147-A177-3AD203B41FA5}">
                      <a16:colId xmlns:a16="http://schemas.microsoft.com/office/drawing/2014/main" val="2602402000"/>
                    </a:ext>
                  </a:extLst>
                </a:gridCol>
              </a:tblGrid>
              <a:tr h="641824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What you want to do?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Stanford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Map&lt;char, int&gt;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std::map&lt;char, int&gt;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6596997"/>
                  </a:ext>
                </a:extLst>
              </a:tr>
              <a:tr h="641824">
                <a:tc>
                  <a:txBody>
                    <a:bodyPr/>
                    <a:lstStyle/>
                    <a:p>
                      <a:r>
                        <a:rPr lang="en-US" dirty="0"/>
                        <a:t>Create an empty map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Map</a:t>
                      </a:r>
                      <a:r>
                        <a:rPr lang="en-US" b="0" dirty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&lt;char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, </a:t>
                      </a:r>
                      <a:r>
                        <a:rPr lang="en-US" b="0" dirty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int&gt;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m;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::</a:t>
                      </a:r>
                      <a:r>
                        <a:rPr lang="en-US" b="0" dirty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map</a:t>
                      </a:r>
                      <a:r>
                        <a:rPr lang="en-US" b="0" dirty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&lt;char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, </a:t>
                      </a:r>
                      <a:r>
                        <a:rPr lang="en-US" b="0" dirty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int&gt;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m;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607423"/>
                  </a:ext>
                </a:extLst>
              </a:tr>
              <a:tr h="742651">
                <a:tc>
                  <a:txBody>
                    <a:bodyPr/>
                    <a:lstStyle/>
                    <a:p>
                      <a:r>
                        <a:rPr lang="en-US" dirty="0"/>
                        <a:t>Add key </a:t>
                      </a:r>
                      <a:r>
                        <a:rPr lang="en-US" b="1" dirty="0">
                          <a:solidFill>
                            <a:srgbClr val="6F42C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 dirty="0"/>
                        <a:t> with value </a:t>
                      </a:r>
                      <a:r>
                        <a:rPr lang="en-US" b="1" dirty="0">
                          <a:solidFill>
                            <a:srgbClr val="6F42C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</a:t>
                      </a:r>
                      <a:r>
                        <a:rPr lang="en-US" dirty="0"/>
                        <a:t> into the map </a:t>
                      </a:r>
                      <a:endParaRPr lang="en-US" b="1" dirty="0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m.</a:t>
                      </a:r>
                      <a:r>
                        <a:rPr lang="en-US" b="0" dirty="0" err="1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put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(k, v);</a:t>
                      </a:r>
                    </a:p>
                    <a:p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m[k] </a:t>
                      </a:r>
                      <a:r>
                        <a:rPr lang="en-US" b="0" dirty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m.</a:t>
                      </a:r>
                      <a:r>
                        <a:rPr lang="en-US" b="0" dirty="0" err="1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insert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({k, v});</a:t>
                      </a:r>
                    </a:p>
                    <a:p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m[k] </a:t>
                      </a:r>
                      <a:r>
                        <a:rPr lang="en-US" b="0" dirty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385163"/>
                  </a:ext>
                </a:extLst>
              </a:tr>
              <a:tr h="641824">
                <a:tc>
                  <a:txBody>
                    <a:bodyPr/>
                    <a:lstStyle/>
                    <a:p>
                      <a:r>
                        <a:rPr lang="en-US"/>
                        <a:t>Remove key </a:t>
                      </a:r>
                      <a:r>
                        <a:rPr lang="en-US" b="1">
                          <a:solidFill>
                            <a:srgbClr val="6F42C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/>
                        <a:t> from the map</a:t>
                      </a:r>
                      <a:endParaRPr lang="en-US" b="1" dirty="0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remove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(k);</a:t>
                      </a:r>
                      <a:endParaRPr lang="en-US" b="0" dirty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erase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(k);</a:t>
                      </a:r>
                      <a:endParaRPr lang="en-US" b="0" dirty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324077"/>
                  </a:ext>
                </a:extLst>
              </a:tr>
              <a:tr h="742651">
                <a:tc>
                  <a:txBody>
                    <a:bodyPr/>
                    <a:lstStyle/>
                    <a:p>
                      <a:endParaRPr lang="en-US" b="1" i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i="1" dirty="0">
                        <a:solidFill>
                          <a:schemeClr val="accent2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1887556"/>
                  </a:ext>
                </a:extLst>
              </a:tr>
              <a:tr h="641824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663285"/>
                  </a:ext>
                </a:extLst>
              </a:tr>
              <a:tr h="1060929">
                <a:tc>
                  <a:txBody>
                    <a:bodyPr/>
                    <a:lstStyle/>
                    <a:p>
                      <a:endParaRPr lang="en-US" i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8795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4438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1A168-4F0D-B5D0-9971-E8DB981CF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BCF8E2-0440-4562-F358-323470CCB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Stanford vs. STL map</a:t>
            </a:r>
          </a:p>
        </p:txBody>
      </p:sp>
      <p:graphicFrame>
        <p:nvGraphicFramePr>
          <p:cNvPr id="347" name="Table 346">
            <a:extLst>
              <a:ext uri="{FF2B5EF4-FFF2-40B4-BE49-F238E27FC236}">
                <a16:creationId xmlns:a16="http://schemas.microsoft.com/office/drawing/2014/main" id="{C0CAE262-85BA-4EC1-2CCC-3E40BC492F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155194"/>
              </p:ext>
            </p:extLst>
          </p:nvPr>
        </p:nvGraphicFramePr>
        <p:xfrm>
          <a:off x="393700" y="1397000"/>
          <a:ext cx="11404599" cy="5113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0731">
                  <a:extLst>
                    <a:ext uri="{9D8B030D-6E8A-4147-A177-3AD203B41FA5}">
                      <a16:colId xmlns:a16="http://schemas.microsoft.com/office/drawing/2014/main" val="435567796"/>
                    </a:ext>
                  </a:extLst>
                </a:gridCol>
                <a:gridCol w="3516923">
                  <a:extLst>
                    <a:ext uri="{9D8B030D-6E8A-4147-A177-3AD203B41FA5}">
                      <a16:colId xmlns:a16="http://schemas.microsoft.com/office/drawing/2014/main" val="2178083757"/>
                    </a:ext>
                  </a:extLst>
                </a:gridCol>
                <a:gridCol w="3896945">
                  <a:extLst>
                    <a:ext uri="{9D8B030D-6E8A-4147-A177-3AD203B41FA5}">
                      <a16:colId xmlns:a16="http://schemas.microsoft.com/office/drawing/2014/main" val="2602402000"/>
                    </a:ext>
                  </a:extLst>
                </a:gridCol>
              </a:tblGrid>
              <a:tr h="641824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What you want to do?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Stanford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Map&lt;char, int&gt;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std::map&lt;char, int&gt;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6596997"/>
                  </a:ext>
                </a:extLst>
              </a:tr>
              <a:tr h="641824">
                <a:tc>
                  <a:txBody>
                    <a:bodyPr/>
                    <a:lstStyle/>
                    <a:p>
                      <a:r>
                        <a:rPr lang="en-US" dirty="0"/>
                        <a:t>Create an empty map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Map</a:t>
                      </a:r>
                      <a:r>
                        <a:rPr lang="en-US" b="0" dirty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&lt;char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, </a:t>
                      </a:r>
                      <a:r>
                        <a:rPr lang="en-US" b="0" dirty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int&gt;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m;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::</a:t>
                      </a:r>
                      <a:r>
                        <a:rPr lang="en-US" b="0" dirty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map</a:t>
                      </a:r>
                      <a:r>
                        <a:rPr lang="en-US" b="0" dirty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&lt;char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, </a:t>
                      </a:r>
                      <a:r>
                        <a:rPr lang="en-US" b="0" dirty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int&gt;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m;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607423"/>
                  </a:ext>
                </a:extLst>
              </a:tr>
              <a:tr h="742651">
                <a:tc>
                  <a:txBody>
                    <a:bodyPr/>
                    <a:lstStyle/>
                    <a:p>
                      <a:r>
                        <a:rPr lang="en-US" dirty="0"/>
                        <a:t>Add key </a:t>
                      </a:r>
                      <a:r>
                        <a:rPr lang="en-US" b="1" dirty="0">
                          <a:solidFill>
                            <a:srgbClr val="6F42C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 dirty="0"/>
                        <a:t> with value </a:t>
                      </a:r>
                      <a:r>
                        <a:rPr lang="en-US" b="1" dirty="0">
                          <a:solidFill>
                            <a:srgbClr val="6F42C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</a:t>
                      </a:r>
                      <a:r>
                        <a:rPr lang="en-US" dirty="0"/>
                        <a:t> into the map </a:t>
                      </a:r>
                      <a:endParaRPr lang="en-US" b="1" dirty="0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m.</a:t>
                      </a:r>
                      <a:r>
                        <a:rPr lang="en-US" b="0" dirty="0" err="1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put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(k, v);</a:t>
                      </a:r>
                    </a:p>
                    <a:p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m[k] </a:t>
                      </a:r>
                      <a:r>
                        <a:rPr lang="en-US" b="0" dirty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m.</a:t>
                      </a:r>
                      <a:r>
                        <a:rPr lang="en-US" b="0" dirty="0" err="1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insert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({k, v});</a:t>
                      </a:r>
                    </a:p>
                    <a:p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m[k] </a:t>
                      </a:r>
                      <a:r>
                        <a:rPr lang="en-US" b="0" dirty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385163"/>
                  </a:ext>
                </a:extLst>
              </a:tr>
              <a:tr h="641824">
                <a:tc>
                  <a:txBody>
                    <a:bodyPr/>
                    <a:lstStyle/>
                    <a:p>
                      <a:r>
                        <a:rPr lang="en-US"/>
                        <a:t>Remove key </a:t>
                      </a:r>
                      <a:r>
                        <a:rPr lang="en-US" b="1">
                          <a:solidFill>
                            <a:srgbClr val="6F42C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/>
                        <a:t> from the map</a:t>
                      </a:r>
                      <a:endParaRPr lang="en-US" b="1" dirty="0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remove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(k);</a:t>
                      </a:r>
                      <a:endParaRPr lang="en-US" b="0" dirty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erase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(k);</a:t>
                      </a:r>
                      <a:endParaRPr lang="en-US" b="0" dirty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324077"/>
                  </a:ext>
                </a:extLst>
              </a:tr>
              <a:tr h="742651">
                <a:tc>
                  <a:txBody>
                    <a:bodyPr/>
                    <a:lstStyle/>
                    <a:p>
                      <a:r>
                        <a:rPr lang="en-US"/>
                        <a:t>Check if </a:t>
                      </a:r>
                      <a:r>
                        <a:rPr lang="en-US" b="1">
                          <a:solidFill>
                            <a:srgbClr val="6F42C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/>
                        <a:t> is in the map </a:t>
                      </a:r>
                    </a:p>
                    <a:p>
                      <a:r>
                        <a:rPr lang="en-US" b="1" i="1">
                          <a:solidFill>
                            <a:schemeClr val="accent2"/>
                          </a:solidFill>
                        </a:rPr>
                        <a:t>(* C++20)</a:t>
                      </a:r>
                      <a:endParaRPr lang="en-US" b="1" i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(m.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containsKey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(k)) </a:t>
                      </a:r>
                      <a:endParaRPr lang="en-US" b="0" dirty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(m.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count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(k))</a:t>
                      </a:r>
                    </a:p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(m.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contains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(k)) </a:t>
                      </a:r>
                      <a:r>
                        <a:rPr lang="en-US" b="1" i="1">
                          <a:solidFill>
                            <a:schemeClr val="accent2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(*)</a:t>
                      </a:r>
                      <a:endParaRPr lang="en-US" b="1" i="1" dirty="0">
                        <a:solidFill>
                          <a:schemeClr val="accent2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1887556"/>
                  </a:ext>
                </a:extLst>
              </a:tr>
              <a:tr h="641824">
                <a:tc>
                  <a:txBody>
                    <a:bodyPr/>
                    <a:lstStyle/>
                    <a:p>
                      <a:r>
                        <a:rPr lang="en-US"/>
                        <a:t>Check if the map is empty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(m.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isEmpty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())</a:t>
                      </a:r>
                      <a:endParaRPr lang="en-US" b="0" dirty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(m.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empty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())</a:t>
                      </a:r>
                      <a:endParaRPr lang="en-US" b="0" dirty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663285"/>
                  </a:ext>
                </a:extLst>
              </a:tr>
              <a:tr h="1060929">
                <a:tc>
                  <a:txBody>
                    <a:bodyPr/>
                    <a:lstStyle/>
                    <a:p>
                      <a:endParaRPr lang="en-US" i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8795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40518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6FECB-7F73-B9DC-BEFD-0B3E19719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B6FB87-9DA7-CBFA-9A66-E689C64C6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Stanford vs. STL map</a:t>
            </a:r>
          </a:p>
        </p:txBody>
      </p:sp>
      <p:graphicFrame>
        <p:nvGraphicFramePr>
          <p:cNvPr id="347" name="Table 346">
            <a:extLst>
              <a:ext uri="{FF2B5EF4-FFF2-40B4-BE49-F238E27FC236}">
                <a16:creationId xmlns:a16="http://schemas.microsoft.com/office/drawing/2014/main" id="{67DB08F2-A1DB-B298-639B-68001D0A014C}"/>
              </a:ext>
            </a:extLst>
          </p:cNvPr>
          <p:cNvGraphicFramePr>
            <a:graphicFrameLocks noGrp="1"/>
          </p:cNvGraphicFramePr>
          <p:nvPr/>
        </p:nvGraphicFramePr>
        <p:xfrm>
          <a:off x="393700" y="1397000"/>
          <a:ext cx="11404599" cy="5113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0731">
                  <a:extLst>
                    <a:ext uri="{9D8B030D-6E8A-4147-A177-3AD203B41FA5}">
                      <a16:colId xmlns:a16="http://schemas.microsoft.com/office/drawing/2014/main" val="435567796"/>
                    </a:ext>
                  </a:extLst>
                </a:gridCol>
                <a:gridCol w="3516923">
                  <a:extLst>
                    <a:ext uri="{9D8B030D-6E8A-4147-A177-3AD203B41FA5}">
                      <a16:colId xmlns:a16="http://schemas.microsoft.com/office/drawing/2014/main" val="2178083757"/>
                    </a:ext>
                  </a:extLst>
                </a:gridCol>
                <a:gridCol w="3896945">
                  <a:extLst>
                    <a:ext uri="{9D8B030D-6E8A-4147-A177-3AD203B41FA5}">
                      <a16:colId xmlns:a16="http://schemas.microsoft.com/office/drawing/2014/main" val="2602402000"/>
                    </a:ext>
                  </a:extLst>
                </a:gridCol>
              </a:tblGrid>
              <a:tr h="641824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What you want to do?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Stanford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Map&lt;char, int&gt;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std::map&lt;char, int&gt;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6596997"/>
                  </a:ext>
                </a:extLst>
              </a:tr>
              <a:tr h="641824">
                <a:tc>
                  <a:txBody>
                    <a:bodyPr/>
                    <a:lstStyle/>
                    <a:p>
                      <a:r>
                        <a:rPr lang="en-US" dirty="0"/>
                        <a:t>Create an empty map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Map</a:t>
                      </a:r>
                      <a:r>
                        <a:rPr lang="en-US" b="0" dirty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&lt;char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, </a:t>
                      </a:r>
                      <a:r>
                        <a:rPr lang="en-US" b="0" dirty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int&gt;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m;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::</a:t>
                      </a:r>
                      <a:r>
                        <a:rPr lang="en-US" b="0" dirty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map</a:t>
                      </a:r>
                      <a:r>
                        <a:rPr lang="en-US" b="0" dirty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&lt;char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, </a:t>
                      </a:r>
                      <a:r>
                        <a:rPr lang="en-US" b="0" dirty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int&gt;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m;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607423"/>
                  </a:ext>
                </a:extLst>
              </a:tr>
              <a:tr h="742651">
                <a:tc>
                  <a:txBody>
                    <a:bodyPr/>
                    <a:lstStyle/>
                    <a:p>
                      <a:r>
                        <a:rPr lang="en-US" dirty="0"/>
                        <a:t>Add key </a:t>
                      </a:r>
                      <a:r>
                        <a:rPr lang="en-US" b="1" dirty="0">
                          <a:solidFill>
                            <a:srgbClr val="6F42C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 dirty="0"/>
                        <a:t> with value </a:t>
                      </a:r>
                      <a:r>
                        <a:rPr lang="en-US" b="1" dirty="0">
                          <a:solidFill>
                            <a:srgbClr val="6F42C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</a:t>
                      </a:r>
                      <a:r>
                        <a:rPr lang="en-US" dirty="0"/>
                        <a:t> into the map </a:t>
                      </a:r>
                      <a:endParaRPr lang="en-US" b="1" dirty="0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m.</a:t>
                      </a:r>
                      <a:r>
                        <a:rPr lang="en-US" b="0" dirty="0" err="1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put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(k, v);</a:t>
                      </a:r>
                    </a:p>
                    <a:p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m[k] </a:t>
                      </a:r>
                      <a:r>
                        <a:rPr lang="en-US" b="0" dirty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m.</a:t>
                      </a:r>
                      <a:r>
                        <a:rPr lang="en-US" b="0" dirty="0" err="1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insert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({k, v});</a:t>
                      </a:r>
                    </a:p>
                    <a:p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m[k] </a:t>
                      </a:r>
                      <a:r>
                        <a:rPr lang="en-US" b="0" dirty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385163"/>
                  </a:ext>
                </a:extLst>
              </a:tr>
              <a:tr h="641824">
                <a:tc>
                  <a:txBody>
                    <a:bodyPr/>
                    <a:lstStyle/>
                    <a:p>
                      <a:r>
                        <a:rPr lang="en-US"/>
                        <a:t>Remove key </a:t>
                      </a:r>
                      <a:r>
                        <a:rPr lang="en-US" b="1">
                          <a:solidFill>
                            <a:srgbClr val="6F42C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/>
                        <a:t> from the map</a:t>
                      </a:r>
                      <a:endParaRPr lang="en-US" b="1" dirty="0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remove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(k);</a:t>
                      </a:r>
                      <a:endParaRPr lang="en-US" b="0" dirty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erase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(k);</a:t>
                      </a:r>
                      <a:endParaRPr lang="en-US" b="0" dirty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324077"/>
                  </a:ext>
                </a:extLst>
              </a:tr>
              <a:tr h="742651">
                <a:tc>
                  <a:txBody>
                    <a:bodyPr/>
                    <a:lstStyle/>
                    <a:p>
                      <a:r>
                        <a:rPr lang="en-US"/>
                        <a:t>Check if </a:t>
                      </a:r>
                      <a:r>
                        <a:rPr lang="en-US" b="1">
                          <a:solidFill>
                            <a:srgbClr val="6F42C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/>
                        <a:t> is in the map </a:t>
                      </a:r>
                    </a:p>
                    <a:p>
                      <a:r>
                        <a:rPr lang="en-US" b="1" i="1">
                          <a:solidFill>
                            <a:schemeClr val="accent2"/>
                          </a:solidFill>
                        </a:rPr>
                        <a:t>(* C++20)</a:t>
                      </a:r>
                      <a:endParaRPr lang="en-US" b="1" i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(m.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containsKey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(k)) </a:t>
                      </a:r>
                      <a:endParaRPr lang="en-US" b="0" dirty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(m.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count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(k))</a:t>
                      </a:r>
                    </a:p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(m.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contains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(k)) </a:t>
                      </a:r>
                      <a:r>
                        <a:rPr lang="en-US" b="1" i="1">
                          <a:solidFill>
                            <a:schemeClr val="accent2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(*)</a:t>
                      </a:r>
                      <a:endParaRPr lang="en-US" b="1" i="1" dirty="0">
                        <a:solidFill>
                          <a:schemeClr val="accent2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1887556"/>
                  </a:ext>
                </a:extLst>
              </a:tr>
              <a:tr h="641824">
                <a:tc>
                  <a:txBody>
                    <a:bodyPr/>
                    <a:lstStyle/>
                    <a:p>
                      <a:r>
                        <a:rPr lang="en-US"/>
                        <a:t>Check if the map is empty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(m.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isEmpty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())</a:t>
                      </a:r>
                      <a:endParaRPr lang="en-US" b="0" dirty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(m.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empty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())</a:t>
                      </a:r>
                      <a:endParaRPr lang="en-US" b="0" dirty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663285"/>
                  </a:ext>
                </a:extLst>
              </a:tr>
              <a:tr h="1060929">
                <a:tc>
                  <a:txBody>
                    <a:bodyPr/>
                    <a:lstStyle/>
                    <a:p>
                      <a:r>
                        <a:rPr lang="en-US"/>
                        <a:t>Retrieve or overwrite value associated with key k </a:t>
                      </a:r>
                    </a:p>
                    <a:p>
                      <a:r>
                        <a:rPr lang="en-US" i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(auto-insert default if doesn’t exist)</a:t>
                      </a:r>
                      <a:endParaRPr lang="en-US" i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i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m[k];</a:t>
                      </a:r>
                    </a:p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m[k]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i;</a:t>
                      </a:r>
                      <a:endParaRPr lang="en-US" b="0" dirty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</a:t>
                      </a:r>
                      <a:r>
                        <a:rPr lang="en-US" b="0" dirty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m[k];</a:t>
                      </a:r>
                    </a:p>
                    <a:p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m[k] </a:t>
                      </a:r>
                      <a:r>
                        <a:rPr lang="en-US" b="0" dirty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8795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66281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EA03B-17FC-C2B7-5927-80816E120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1792225"/>
            <a:ext cx="11404600" cy="3273550"/>
          </a:xfrm>
        </p:spPr>
        <p:txBody>
          <a:bodyPr/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stores a collection of</a:t>
            </a:r>
            <a:br>
              <a:rPr lang="en-US" dirty="0"/>
            </a:br>
            <a:br>
              <a:rPr lang="en-US" dirty="0"/>
            </a:b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endParaRPr lang="en-US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C87333-4D58-1212-FA2C-624A14B981BC}"/>
              </a:ext>
            </a:extLst>
          </p:cNvPr>
          <p:cNvSpPr txBox="1"/>
          <p:nvPr/>
        </p:nvSpPr>
        <p:spPr>
          <a:xfrm>
            <a:off x="216408" y="5608321"/>
            <a:ext cx="11759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(I encourage you to think about why K is const. </a:t>
            </a:r>
          </a:p>
          <a:p>
            <a:pPr algn="ctr"/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What would happen if we could modify a key?)</a:t>
            </a:r>
          </a:p>
        </p:txBody>
      </p:sp>
    </p:spTree>
    <p:extLst>
      <p:ext uri="{BB962C8B-B14F-4D97-AF65-F5344CB8AC3E}">
        <p14:creationId xmlns:p14="http://schemas.microsoft.com/office/powerpoint/2010/main" val="3413251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636BE5-9A8C-66FB-5323-16DD3CCA8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Disorganized Garage</a:t>
            </a:r>
            <a:endParaRPr lang="en-US" dirty="0"/>
          </a:p>
        </p:txBody>
      </p:sp>
      <p:pic>
        <p:nvPicPr>
          <p:cNvPr id="17" name="Picture 4" descr="Open Cardboard Box PNG Clip Art - Best WEB Clipart">
            <a:extLst>
              <a:ext uri="{FF2B5EF4-FFF2-40B4-BE49-F238E27FC236}">
                <a16:creationId xmlns:a16="http://schemas.microsoft.com/office/drawing/2014/main" id="{3AB8CE92-630F-BF52-99E2-916B31B13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824" y="2883656"/>
            <a:ext cx="3067495" cy="207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Open Cardboard Box PNG Clip Art - Best WEB Clipart">
            <a:extLst>
              <a:ext uri="{FF2B5EF4-FFF2-40B4-BE49-F238E27FC236}">
                <a16:creationId xmlns:a16="http://schemas.microsoft.com/office/drawing/2014/main" id="{E34929CB-8970-9478-8D2C-C7BDD99B2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70278"/>
            <a:ext cx="3830638" cy="259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Open Cardboard Box PNG Clip Art - Best WEB Clipart">
            <a:extLst>
              <a:ext uri="{FF2B5EF4-FFF2-40B4-BE49-F238E27FC236}">
                <a16:creationId xmlns:a16="http://schemas.microsoft.com/office/drawing/2014/main" id="{1BAB2EA5-3468-942A-66B0-6EAE7D3CB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362" y="3928534"/>
            <a:ext cx="2467806" cy="166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Open Cardboard Box PNG Clip Art - Best WEB Clipart">
            <a:extLst>
              <a:ext uri="{FF2B5EF4-FFF2-40B4-BE49-F238E27FC236}">
                <a16:creationId xmlns:a16="http://schemas.microsoft.com/office/drawing/2014/main" id="{2BA7371D-D581-3301-6FB6-649D89E79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573" y="3722439"/>
            <a:ext cx="3067495" cy="207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Thinking Man Icon Stock Illustrations – 19,970 Thinking Man Icon Stock  Illustrations, Vectors &amp; Clipart - Dreamstime">
            <a:extLst>
              <a:ext uri="{FF2B5EF4-FFF2-40B4-BE49-F238E27FC236}">
                <a16:creationId xmlns:a16="http://schemas.microsoft.com/office/drawing/2014/main" id="{3A3DE61E-D5A1-7565-0F7A-6BCCC13E6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62" y="1987212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41A07A63-8B7B-3163-BF66-CD3A7A46D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136" y="3523579"/>
            <a:ext cx="1392546" cy="134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12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54 0.02106 L 0.01419 -0.3541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1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B4655-664E-AE39-2AE4-B238FBF1C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dirty="0"/>
              <a:t> as a collection of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81C21-68BC-0C4B-E1FB-214D9FD9B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map;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kv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: map) {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</a:t>
            </a:r>
            <a:r>
              <a:rPr lang="en-US" b="1" dirty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kv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a </a:t>
            </a:r>
            <a:r>
              <a:rPr lang="en-US" b="1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std::pair&lt;const std::string, int&gt;</a:t>
            </a:r>
            <a:endParaRPr lang="en-US" b="1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key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kv.first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value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kv.second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40785D-B7FE-4A24-44EA-FD5ADC1C55A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/>
              <a:t>We can iterate through the key-value pairs using a range based for loop</a:t>
            </a:r>
          </a:p>
        </p:txBody>
      </p:sp>
    </p:spTree>
    <p:extLst>
      <p:ext uri="{BB962C8B-B14F-4D97-AF65-F5344CB8AC3E}">
        <p14:creationId xmlns:p14="http://schemas.microsoft.com/office/powerpoint/2010/main" val="32163025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B4655-664E-AE39-2AE4-B238FBF1C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dirty="0"/>
              <a:t> as a collection of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81C21-68BC-0C4B-E1FB-214D9FD9B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map;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[key, value] : map) {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</a:t>
            </a:r>
            <a:r>
              <a:rPr lang="en-US" b="1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key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has type </a:t>
            </a:r>
            <a:r>
              <a:rPr lang="en-US" b="1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 std::string&amp;</a:t>
            </a:r>
            <a:endParaRPr lang="en-US" b="1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</a:t>
            </a:r>
            <a:r>
              <a:rPr lang="en-US" b="1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has type </a:t>
            </a:r>
            <a:r>
              <a:rPr lang="en-US" b="1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 int&amp;</a:t>
            </a:r>
            <a:endParaRPr lang="en-US" b="1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40785D-B7FE-4A24-44EA-FD5ADC1C55A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/>
              <a:t>Structured bindings come in handy when iterating a map</a:t>
            </a:r>
          </a:p>
        </p:txBody>
      </p:sp>
    </p:spTree>
    <p:extLst>
      <p:ext uri="{BB962C8B-B14F-4D97-AF65-F5344CB8AC3E}">
        <p14:creationId xmlns:p14="http://schemas.microsoft.com/office/powerpoint/2010/main" val="9859111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1CD6F-A7D1-D037-1268-DAFB19B4B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42025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6918CC8-D8CC-3E84-4AD2-F83D823B3C5C}"/>
              </a:ext>
            </a:extLst>
          </p:cNvPr>
          <p:cNvGrpSpPr/>
          <p:nvPr/>
        </p:nvGrpSpPr>
        <p:grpSpPr>
          <a:xfrm>
            <a:off x="827321" y="2794145"/>
            <a:ext cx="3511299" cy="634855"/>
            <a:chOff x="7686425" y="1541417"/>
            <a:chExt cx="3511299" cy="634855"/>
          </a:xfrm>
        </p:grpSpPr>
        <p:sp>
          <p:nvSpPr>
            <p:cNvPr id="25" name="Down Arrow 24">
              <a:extLst>
                <a:ext uri="{FF2B5EF4-FFF2-40B4-BE49-F238E27FC236}">
                  <a16:creationId xmlns:a16="http://schemas.microsoft.com/office/drawing/2014/main" id="{D17735CF-18DC-D5D1-BAB9-61F8CFFE1AA6}"/>
                </a:ext>
              </a:extLst>
            </p:cNvPr>
            <p:cNvSpPr/>
            <p:nvPr/>
          </p:nvSpPr>
          <p:spPr>
            <a:xfrm rot="16200000">
              <a:off x="10028830" y="1531725"/>
              <a:ext cx="358293" cy="659833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24318FE-4B94-D6F2-3D11-D7AD219E7E91}"/>
                </a:ext>
              </a:extLst>
            </p:cNvPr>
            <p:cNvSpPr/>
            <p:nvPr/>
          </p:nvSpPr>
          <p:spPr>
            <a:xfrm>
              <a:off x="7686425" y="1541417"/>
              <a:ext cx="2191635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“CS106L”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331FC62-7590-07D9-CD57-BF03E0F59F46}"/>
                </a:ext>
              </a:extLst>
            </p:cNvPr>
            <p:cNvSpPr/>
            <p:nvPr/>
          </p:nvSpPr>
          <p:spPr>
            <a:xfrm>
              <a:off x="10537893" y="1541417"/>
              <a:ext cx="659831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42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DEE88B7-B118-FC18-5119-B772F8EF217F}"/>
              </a:ext>
            </a:extLst>
          </p:cNvPr>
          <p:cNvGrpSpPr/>
          <p:nvPr/>
        </p:nvGrpSpPr>
        <p:grpSpPr>
          <a:xfrm>
            <a:off x="827321" y="3723700"/>
            <a:ext cx="3534745" cy="634855"/>
            <a:chOff x="7686425" y="1541417"/>
            <a:chExt cx="3534745" cy="634855"/>
          </a:xfrm>
        </p:grpSpPr>
        <p:sp>
          <p:nvSpPr>
            <p:cNvPr id="29" name="Down Arrow 28">
              <a:extLst>
                <a:ext uri="{FF2B5EF4-FFF2-40B4-BE49-F238E27FC236}">
                  <a16:creationId xmlns:a16="http://schemas.microsoft.com/office/drawing/2014/main" id="{10423726-9306-42D4-39A7-DF67F74EE489}"/>
                </a:ext>
              </a:extLst>
            </p:cNvPr>
            <p:cNvSpPr/>
            <p:nvPr/>
          </p:nvSpPr>
          <p:spPr>
            <a:xfrm rot="16200000">
              <a:off x="10028830" y="1531725"/>
              <a:ext cx="358293" cy="659833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FBAE960-BF6F-74E2-72C7-7BD7B6792B86}"/>
                </a:ext>
              </a:extLst>
            </p:cNvPr>
            <p:cNvSpPr/>
            <p:nvPr/>
          </p:nvSpPr>
          <p:spPr>
            <a:xfrm>
              <a:off x="7686425" y="1541417"/>
              <a:ext cx="2191635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“Keith”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E1EC29C-F11E-2BE6-125B-136A45C44585}"/>
                </a:ext>
              </a:extLst>
            </p:cNvPr>
            <p:cNvSpPr/>
            <p:nvPr/>
          </p:nvSpPr>
          <p:spPr>
            <a:xfrm>
              <a:off x="10561339" y="1541417"/>
              <a:ext cx="659831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14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FBCF18C-670B-0872-4D4A-5E7CBF4B4F81}"/>
              </a:ext>
            </a:extLst>
          </p:cNvPr>
          <p:cNvGrpSpPr/>
          <p:nvPr/>
        </p:nvGrpSpPr>
        <p:grpSpPr>
          <a:xfrm>
            <a:off x="827321" y="5582811"/>
            <a:ext cx="3511299" cy="634855"/>
            <a:chOff x="7686425" y="1541417"/>
            <a:chExt cx="3511299" cy="634855"/>
          </a:xfrm>
        </p:grpSpPr>
        <p:sp>
          <p:nvSpPr>
            <p:cNvPr id="33" name="Down Arrow 32">
              <a:extLst>
                <a:ext uri="{FF2B5EF4-FFF2-40B4-BE49-F238E27FC236}">
                  <a16:creationId xmlns:a16="http://schemas.microsoft.com/office/drawing/2014/main" id="{11ADD507-2E07-EAE5-4F38-DDA8EF4DCB16}"/>
                </a:ext>
              </a:extLst>
            </p:cNvPr>
            <p:cNvSpPr/>
            <p:nvPr/>
          </p:nvSpPr>
          <p:spPr>
            <a:xfrm rot="16200000">
              <a:off x="10028830" y="1531725"/>
              <a:ext cx="358293" cy="659833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BAFCF3F-72C7-350A-4FCC-2DC78FFF39B2}"/>
                </a:ext>
              </a:extLst>
            </p:cNvPr>
            <p:cNvSpPr/>
            <p:nvPr/>
          </p:nvSpPr>
          <p:spPr>
            <a:xfrm>
              <a:off x="7686425" y="1541417"/>
              <a:ext cx="2191635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“Sean”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23B8C49-1657-06E4-C94E-32D5DC40DCCF}"/>
                </a:ext>
              </a:extLst>
            </p:cNvPr>
            <p:cNvSpPr/>
            <p:nvPr/>
          </p:nvSpPr>
          <p:spPr>
            <a:xfrm>
              <a:off x="10537893" y="1541417"/>
              <a:ext cx="659831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35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B5F35E6-E97F-4C45-62A5-4C9678C88576}"/>
              </a:ext>
            </a:extLst>
          </p:cNvPr>
          <p:cNvGrpSpPr/>
          <p:nvPr/>
        </p:nvGrpSpPr>
        <p:grpSpPr>
          <a:xfrm>
            <a:off x="827321" y="4653255"/>
            <a:ext cx="3511299" cy="634855"/>
            <a:chOff x="7686425" y="1541417"/>
            <a:chExt cx="3511299" cy="634855"/>
          </a:xfrm>
        </p:grpSpPr>
        <p:sp>
          <p:nvSpPr>
            <p:cNvPr id="37" name="Down Arrow 36">
              <a:extLst>
                <a:ext uri="{FF2B5EF4-FFF2-40B4-BE49-F238E27FC236}">
                  <a16:creationId xmlns:a16="http://schemas.microsoft.com/office/drawing/2014/main" id="{685FC80C-84C3-CE06-D94D-DD63728A0CEA}"/>
                </a:ext>
              </a:extLst>
            </p:cNvPr>
            <p:cNvSpPr/>
            <p:nvPr/>
          </p:nvSpPr>
          <p:spPr>
            <a:xfrm rot="16200000">
              <a:off x="10028830" y="1531725"/>
              <a:ext cx="358293" cy="659833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01E1CBE-579F-E91F-EDF5-273A129E099D}"/>
                </a:ext>
              </a:extLst>
            </p:cNvPr>
            <p:cNvSpPr/>
            <p:nvPr/>
          </p:nvSpPr>
          <p:spPr>
            <a:xfrm>
              <a:off x="7686425" y="1541417"/>
              <a:ext cx="2191635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“Nick”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DE27E68-66EC-B313-689B-FC6F7BDDAC8B}"/>
                </a:ext>
              </a:extLst>
            </p:cNvPr>
            <p:cNvSpPr/>
            <p:nvPr/>
          </p:nvSpPr>
          <p:spPr>
            <a:xfrm>
              <a:off x="10537893" y="1541417"/>
              <a:ext cx="659831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51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E37ADF5-62DC-AC2A-4F3F-FAF6E06AFB21}"/>
              </a:ext>
            </a:extLst>
          </p:cNvPr>
          <p:cNvGrpSpPr/>
          <p:nvPr/>
        </p:nvGrpSpPr>
        <p:grpSpPr>
          <a:xfrm>
            <a:off x="827321" y="1864590"/>
            <a:ext cx="3511299" cy="634855"/>
            <a:chOff x="7686425" y="1541417"/>
            <a:chExt cx="3511299" cy="634855"/>
          </a:xfrm>
        </p:grpSpPr>
        <p:sp>
          <p:nvSpPr>
            <p:cNvPr id="41" name="Down Arrow 40">
              <a:extLst>
                <a:ext uri="{FF2B5EF4-FFF2-40B4-BE49-F238E27FC236}">
                  <a16:creationId xmlns:a16="http://schemas.microsoft.com/office/drawing/2014/main" id="{AEF0D96F-FCC0-6BFE-974F-1964C38B9A07}"/>
                </a:ext>
              </a:extLst>
            </p:cNvPr>
            <p:cNvSpPr/>
            <p:nvPr/>
          </p:nvSpPr>
          <p:spPr>
            <a:xfrm rot="16200000">
              <a:off x="10028830" y="1531725"/>
              <a:ext cx="358293" cy="659833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DD975F0-4B68-510E-982C-835E5958423A}"/>
                </a:ext>
              </a:extLst>
            </p:cNvPr>
            <p:cNvSpPr/>
            <p:nvPr/>
          </p:nvSpPr>
          <p:spPr>
            <a:xfrm>
              <a:off x="7686425" y="1541417"/>
              <a:ext cx="2191635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“Chris”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77D27DB-BF66-F6D3-13B3-7AC1565C1953}"/>
                </a:ext>
              </a:extLst>
            </p:cNvPr>
            <p:cNvSpPr/>
            <p:nvPr/>
          </p:nvSpPr>
          <p:spPr>
            <a:xfrm>
              <a:off x="10537893" y="1541417"/>
              <a:ext cx="659831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31</a:t>
              </a:r>
            </a:p>
          </p:txBody>
        </p:sp>
      </p:grpSp>
      <p:sp>
        <p:nvSpPr>
          <p:cNvPr id="90" name="Right Arrow 89">
            <a:extLst>
              <a:ext uri="{FF2B5EF4-FFF2-40B4-BE49-F238E27FC236}">
                <a16:creationId xmlns:a16="http://schemas.microsoft.com/office/drawing/2014/main" id="{8A585B7C-DD38-6E16-DC1B-A7BCC313E3D3}"/>
              </a:ext>
            </a:extLst>
          </p:cNvPr>
          <p:cNvSpPr/>
          <p:nvPr/>
        </p:nvSpPr>
        <p:spPr>
          <a:xfrm>
            <a:off x="4659765" y="3366668"/>
            <a:ext cx="1421325" cy="1359739"/>
          </a:xfrm>
          <a:prstGeom prst="rightArrow">
            <a:avLst>
              <a:gd name="adj1" fmla="val 50000"/>
              <a:gd name="adj2" fmla="val 511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424BF8-BE9D-0112-28BC-A36934EA0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dirty="0"/>
              <a:t> implemented?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3FB854-77CF-C3CF-EE90-CB3C63869E53}"/>
              </a:ext>
            </a:extLst>
          </p:cNvPr>
          <p:cNvGrpSpPr/>
          <p:nvPr/>
        </p:nvGrpSpPr>
        <p:grpSpPr>
          <a:xfrm>
            <a:off x="825497" y="2794145"/>
            <a:ext cx="3511299" cy="634855"/>
            <a:chOff x="7686425" y="1541417"/>
            <a:chExt cx="3511299" cy="634855"/>
          </a:xfrm>
        </p:grpSpPr>
        <p:sp>
          <p:nvSpPr>
            <p:cNvPr id="5" name="Down Arrow 4">
              <a:extLst>
                <a:ext uri="{FF2B5EF4-FFF2-40B4-BE49-F238E27FC236}">
                  <a16:creationId xmlns:a16="http://schemas.microsoft.com/office/drawing/2014/main" id="{E1E53F03-3B02-B46A-07CC-473895A2FB25}"/>
                </a:ext>
              </a:extLst>
            </p:cNvPr>
            <p:cNvSpPr/>
            <p:nvPr/>
          </p:nvSpPr>
          <p:spPr>
            <a:xfrm rot="16200000">
              <a:off x="10028830" y="1531725"/>
              <a:ext cx="358293" cy="659833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F1116D-E5BB-D89F-A092-776D478C9047}"/>
                </a:ext>
              </a:extLst>
            </p:cNvPr>
            <p:cNvSpPr/>
            <p:nvPr/>
          </p:nvSpPr>
          <p:spPr>
            <a:xfrm>
              <a:off x="7686425" y="1541417"/>
              <a:ext cx="2191635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“CS106L”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DF2091D-944F-3EE4-A13D-2A34B09556C9}"/>
                </a:ext>
              </a:extLst>
            </p:cNvPr>
            <p:cNvSpPr/>
            <p:nvPr/>
          </p:nvSpPr>
          <p:spPr>
            <a:xfrm>
              <a:off x="10537893" y="1541417"/>
              <a:ext cx="659831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42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C19EB58-B828-AB24-CC1C-65CCA44D8C9E}"/>
              </a:ext>
            </a:extLst>
          </p:cNvPr>
          <p:cNvGrpSpPr/>
          <p:nvPr/>
        </p:nvGrpSpPr>
        <p:grpSpPr>
          <a:xfrm>
            <a:off x="825497" y="3723700"/>
            <a:ext cx="3534745" cy="634855"/>
            <a:chOff x="7686425" y="1541417"/>
            <a:chExt cx="3534745" cy="634855"/>
          </a:xfrm>
        </p:grpSpPr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EA634F66-076A-2AF7-8702-4EBA102E231E}"/>
                </a:ext>
              </a:extLst>
            </p:cNvPr>
            <p:cNvSpPr/>
            <p:nvPr/>
          </p:nvSpPr>
          <p:spPr>
            <a:xfrm rot="16200000">
              <a:off x="10028830" y="1531725"/>
              <a:ext cx="358293" cy="659833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57D40C6-EC00-8CA7-29AB-F7C20E18A4A2}"/>
                </a:ext>
              </a:extLst>
            </p:cNvPr>
            <p:cNvSpPr/>
            <p:nvPr/>
          </p:nvSpPr>
          <p:spPr>
            <a:xfrm>
              <a:off x="7686425" y="1541417"/>
              <a:ext cx="2191635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“Keith”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26C5ED-1FF5-6B6E-BC10-00E16CD1FFFC}"/>
                </a:ext>
              </a:extLst>
            </p:cNvPr>
            <p:cNvSpPr/>
            <p:nvPr/>
          </p:nvSpPr>
          <p:spPr>
            <a:xfrm>
              <a:off x="10561339" y="1541417"/>
              <a:ext cx="659831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14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37FC02D-D729-51E2-73F5-870E3FB88E53}"/>
              </a:ext>
            </a:extLst>
          </p:cNvPr>
          <p:cNvGrpSpPr/>
          <p:nvPr/>
        </p:nvGrpSpPr>
        <p:grpSpPr>
          <a:xfrm>
            <a:off x="825497" y="5582811"/>
            <a:ext cx="3511299" cy="634855"/>
            <a:chOff x="7686425" y="1541417"/>
            <a:chExt cx="3511299" cy="634855"/>
          </a:xfrm>
        </p:grpSpPr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102654BA-CC92-E462-C937-84017FBD12CD}"/>
                </a:ext>
              </a:extLst>
            </p:cNvPr>
            <p:cNvSpPr/>
            <p:nvPr/>
          </p:nvSpPr>
          <p:spPr>
            <a:xfrm rot="16200000">
              <a:off x="10028830" y="1531725"/>
              <a:ext cx="358293" cy="659833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DB0B423-F435-DD75-E3C9-B1298058F32A}"/>
                </a:ext>
              </a:extLst>
            </p:cNvPr>
            <p:cNvSpPr/>
            <p:nvPr/>
          </p:nvSpPr>
          <p:spPr>
            <a:xfrm>
              <a:off x="7686425" y="1541417"/>
              <a:ext cx="2191635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“Sean”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3A5C2A-5CDE-F91A-43BD-F045B6FD58B5}"/>
                </a:ext>
              </a:extLst>
            </p:cNvPr>
            <p:cNvSpPr/>
            <p:nvPr/>
          </p:nvSpPr>
          <p:spPr>
            <a:xfrm>
              <a:off x="10537893" y="1541417"/>
              <a:ext cx="659831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35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AC24477-1CF6-D691-588C-596ABC30B26A}"/>
              </a:ext>
            </a:extLst>
          </p:cNvPr>
          <p:cNvGrpSpPr/>
          <p:nvPr/>
        </p:nvGrpSpPr>
        <p:grpSpPr>
          <a:xfrm>
            <a:off x="825497" y="4653255"/>
            <a:ext cx="3511299" cy="634855"/>
            <a:chOff x="7686425" y="1541417"/>
            <a:chExt cx="3511299" cy="634855"/>
          </a:xfrm>
        </p:grpSpPr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DC2B87C4-59A9-182F-E121-4B0D277B8E9A}"/>
                </a:ext>
              </a:extLst>
            </p:cNvPr>
            <p:cNvSpPr/>
            <p:nvPr/>
          </p:nvSpPr>
          <p:spPr>
            <a:xfrm rot="16200000">
              <a:off x="10028830" y="1531725"/>
              <a:ext cx="358293" cy="659833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0E616BD-D4C1-BF2D-56BC-1966120D6E91}"/>
                </a:ext>
              </a:extLst>
            </p:cNvPr>
            <p:cNvSpPr/>
            <p:nvPr/>
          </p:nvSpPr>
          <p:spPr>
            <a:xfrm>
              <a:off x="7686425" y="1541417"/>
              <a:ext cx="2191635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“Nick”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DDF2D6D-41B3-B8BE-53AA-E5EBE21687CF}"/>
                </a:ext>
              </a:extLst>
            </p:cNvPr>
            <p:cNvSpPr/>
            <p:nvPr/>
          </p:nvSpPr>
          <p:spPr>
            <a:xfrm>
              <a:off x="10537893" y="1541417"/>
              <a:ext cx="659831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51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7EEF2B-B6D0-37E9-EAB5-02EDDF899F99}"/>
              </a:ext>
            </a:extLst>
          </p:cNvPr>
          <p:cNvGrpSpPr/>
          <p:nvPr/>
        </p:nvGrpSpPr>
        <p:grpSpPr>
          <a:xfrm>
            <a:off x="825497" y="1864590"/>
            <a:ext cx="3511299" cy="634855"/>
            <a:chOff x="7686425" y="1541417"/>
            <a:chExt cx="3511299" cy="634855"/>
          </a:xfrm>
        </p:grpSpPr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5E1D2583-A1B2-1A5F-D464-1C8D67FAC4E3}"/>
                </a:ext>
              </a:extLst>
            </p:cNvPr>
            <p:cNvSpPr/>
            <p:nvPr/>
          </p:nvSpPr>
          <p:spPr>
            <a:xfrm rot="16200000">
              <a:off x="10028830" y="1531725"/>
              <a:ext cx="358293" cy="659833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6F972F5-D0A6-D7F5-C5AE-C80B40DFDFB9}"/>
                </a:ext>
              </a:extLst>
            </p:cNvPr>
            <p:cNvSpPr/>
            <p:nvPr/>
          </p:nvSpPr>
          <p:spPr>
            <a:xfrm>
              <a:off x="7686425" y="1541417"/>
              <a:ext cx="2191635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“Chris”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B5CFA68-3A4D-2FAC-8749-F505B1BC648F}"/>
                </a:ext>
              </a:extLst>
            </p:cNvPr>
            <p:cNvSpPr/>
            <p:nvPr/>
          </p:nvSpPr>
          <p:spPr>
            <a:xfrm>
              <a:off x="10537893" y="1541417"/>
              <a:ext cx="659831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31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F5298A5-B499-6360-8636-89457F08F708}"/>
              </a:ext>
            </a:extLst>
          </p:cNvPr>
          <p:cNvGrpSpPr/>
          <p:nvPr/>
        </p:nvGrpSpPr>
        <p:grpSpPr>
          <a:xfrm>
            <a:off x="6358335" y="1797531"/>
            <a:ext cx="5008168" cy="2298842"/>
            <a:chOff x="6358335" y="1797531"/>
            <a:chExt cx="5008168" cy="229884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39D9713-D02D-038F-8A19-E4FAE549AC22}"/>
                </a:ext>
              </a:extLst>
            </p:cNvPr>
            <p:cNvGrpSpPr/>
            <p:nvPr/>
          </p:nvGrpSpPr>
          <p:grpSpPr>
            <a:xfrm>
              <a:off x="7677997" y="1797531"/>
              <a:ext cx="1975105" cy="499371"/>
              <a:chOff x="8426362" y="1541417"/>
              <a:chExt cx="1975105" cy="634855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1B2DDF54-ACA3-6829-2AFF-79ED356D650C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“CS106L”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79E67A7-EE27-6AFD-6108-12E26E85BCA8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42</a:t>
                </a:r>
              </a:p>
            </p:txBody>
          </p:sp>
        </p:grp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707577C0-8D7C-A391-5949-17D9062D6317}"/>
                </a:ext>
              </a:extLst>
            </p:cNvPr>
            <p:cNvCxnSpPr>
              <a:cxnSpLocks/>
              <a:stCxn id="47" idx="2"/>
              <a:endCxn id="68" idx="0"/>
            </p:cNvCxnSpPr>
            <p:nvPr/>
          </p:nvCxnSpPr>
          <p:spPr>
            <a:xfrm flipH="1">
              <a:off x="7084184" y="2296902"/>
              <a:ext cx="1319662" cy="34410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7C1065C-4EDF-45A9-83EF-4E0C2180AA89}"/>
                </a:ext>
              </a:extLst>
            </p:cNvPr>
            <p:cNvGrpSpPr/>
            <p:nvPr/>
          </p:nvGrpSpPr>
          <p:grpSpPr>
            <a:xfrm>
              <a:off x="6358335" y="2641004"/>
              <a:ext cx="1975105" cy="499371"/>
              <a:chOff x="8426362" y="1541417"/>
              <a:chExt cx="1975105" cy="634855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9BAA8A2-C9F8-2480-6BA6-B68F39114693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“Chris”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422AEB3A-B3F8-D7E5-DA26-F7492C504C67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31</a:t>
                </a: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A634DAF-2494-5E62-EB77-AE5695F40A65}"/>
                </a:ext>
              </a:extLst>
            </p:cNvPr>
            <p:cNvGrpSpPr/>
            <p:nvPr/>
          </p:nvGrpSpPr>
          <p:grpSpPr>
            <a:xfrm>
              <a:off x="8665549" y="2652293"/>
              <a:ext cx="1975105" cy="499371"/>
              <a:chOff x="8426362" y="1541417"/>
              <a:chExt cx="1975105" cy="634855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63D446A0-DFF0-7570-DCA2-CF6B93E73ABF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“Nick”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D8AF8CD-16EA-F351-FC24-347B28A21BAB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51</a:t>
                </a: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3FEE357-916F-17A4-0A8B-19002D0B2E0B}"/>
                </a:ext>
              </a:extLst>
            </p:cNvPr>
            <p:cNvGrpSpPr/>
            <p:nvPr/>
          </p:nvGrpSpPr>
          <p:grpSpPr>
            <a:xfrm>
              <a:off x="7154590" y="3597002"/>
              <a:ext cx="1975105" cy="499371"/>
              <a:chOff x="8426362" y="1541417"/>
              <a:chExt cx="1975105" cy="634855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F0E01D6-B56C-89BE-176B-0F6BCC4061F8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“Keith”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2BD2F90-179E-207C-47A2-BC8E3F65CD52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14</a:t>
                </a: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62BCE3BD-CEF0-4F75-6FC1-79CEF878AFCF}"/>
                </a:ext>
              </a:extLst>
            </p:cNvPr>
            <p:cNvGrpSpPr/>
            <p:nvPr/>
          </p:nvGrpSpPr>
          <p:grpSpPr>
            <a:xfrm>
              <a:off x="9391398" y="3583004"/>
              <a:ext cx="1975105" cy="499371"/>
              <a:chOff x="8426362" y="1541417"/>
              <a:chExt cx="1975105" cy="634855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4433DFF-31A5-9D28-B95B-AA96EB25DCBD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“Sean”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FE32A05-832E-7CFF-210B-80C8EA8265BA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35</a:t>
                </a:r>
              </a:p>
            </p:txBody>
          </p:sp>
        </p:grp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0ED2B155-9757-F7B2-359A-B50905706EB2}"/>
                </a:ext>
              </a:extLst>
            </p:cNvPr>
            <p:cNvCxnSpPr>
              <a:cxnSpLocks/>
              <a:stCxn id="47" idx="2"/>
              <a:endCxn id="71" idx="0"/>
            </p:cNvCxnSpPr>
            <p:nvPr/>
          </p:nvCxnSpPr>
          <p:spPr>
            <a:xfrm>
              <a:off x="8403846" y="2296902"/>
              <a:ext cx="987552" cy="35539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D426D08D-1537-216A-C37D-92746CFC8A81}"/>
                </a:ext>
              </a:extLst>
            </p:cNvPr>
            <p:cNvCxnSpPr>
              <a:cxnSpLocks/>
              <a:stCxn id="71" idx="2"/>
              <a:endCxn id="74" idx="0"/>
            </p:cNvCxnSpPr>
            <p:nvPr/>
          </p:nvCxnSpPr>
          <p:spPr>
            <a:xfrm flipH="1">
              <a:off x="7880439" y="3151664"/>
              <a:ext cx="1510959" cy="44533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A3AFA7DE-51B6-DFE1-7234-7C2FB1824DBE}"/>
                </a:ext>
              </a:extLst>
            </p:cNvPr>
            <p:cNvCxnSpPr>
              <a:cxnSpLocks/>
              <a:stCxn id="71" idx="2"/>
              <a:endCxn id="77" idx="0"/>
            </p:cNvCxnSpPr>
            <p:nvPr/>
          </p:nvCxnSpPr>
          <p:spPr>
            <a:xfrm>
              <a:off x="9391398" y="3151664"/>
              <a:ext cx="725849" cy="43134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98CECB38-AC5C-9137-FAA1-3C5A2AD32227}"/>
              </a:ext>
            </a:extLst>
          </p:cNvPr>
          <p:cNvSpPr txBox="1">
            <a:spLocks/>
          </p:cNvSpPr>
          <p:nvPr/>
        </p:nvSpPr>
        <p:spPr>
          <a:xfrm>
            <a:off x="6096631" y="4919245"/>
            <a:ext cx="5701669" cy="134840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Binary Search Tree</a:t>
            </a:r>
          </a:p>
          <a:p>
            <a:pPr algn="ctr"/>
            <a:r>
              <a:rPr lang="en-US" sz="22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(technically a </a:t>
            </a:r>
            <a:r>
              <a:rPr lang="en-US" sz="2200" b="1" i="1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red-black tree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sz="2200" b="0" dirty="0">
              <a:solidFill>
                <a:schemeClr val="bg1">
                  <a:lumMod val="75000"/>
                </a:schemeClr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16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52 -0.00787 L 0.397 0.0893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26" y="486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0.01736 L 0.49414 -0.1613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0" y="-719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00602 L 0.45365 -0.0342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60" y="-201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0.00741 L 0.58008 -0.2967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036" y="-1446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0.01088 L 0.63073 -0.2967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63" y="-1430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9D1353-86F3-EB6F-A8B4-97F512E20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What is </a:t>
            </a:r>
            <a:r>
              <a:rPr lang="en-US" sz="3600" b="1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map[“Keith”]</a:t>
            </a:r>
            <a:r>
              <a:rPr lang="en-US" sz="3600" b="1" dirty="0"/>
              <a:t>?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27FD1E-A2F2-3450-EB3D-7B4CCF473D9E}"/>
              </a:ext>
            </a:extLst>
          </p:cNvPr>
          <p:cNvGrpSpPr/>
          <p:nvPr/>
        </p:nvGrpSpPr>
        <p:grpSpPr>
          <a:xfrm>
            <a:off x="4843357" y="2531044"/>
            <a:ext cx="1975105" cy="499371"/>
            <a:chOff x="8426362" y="1541417"/>
            <a:chExt cx="1975105" cy="63485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7A3C0D4-7758-DE23-0CB0-A13305934442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“CS106L”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19D7B39-475C-D7A7-862F-F498773CC961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42</a:t>
              </a:r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9A8FFBD-2996-C294-8FEF-46AB61263E86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flipH="1">
            <a:off x="4249544" y="3030415"/>
            <a:ext cx="1319662" cy="71078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8D52567A-6EFC-0D86-AC1F-30E1A568CC13}"/>
              </a:ext>
            </a:extLst>
          </p:cNvPr>
          <p:cNvGrpSpPr/>
          <p:nvPr/>
        </p:nvGrpSpPr>
        <p:grpSpPr>
          <a:xfrm>
            <a:off x="3523695" y="3741196"/>
            <a:ext cx="1975105" cy="499371"/>
            <a:chOff x="8426362" y="1541417"/>
            <a:chExt cx="1975105" cy="6348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99A747-6CF1-45F0-3F07-FD827A655ECC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“Chris”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AF50D8D-9C77-B9F5-0D31-C2AAC1B6FBBF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DA34BF-3037-36FB-9AC0-CA02A2948B63}"/>
              </a:ext>
            </a:extLst>
          </p:cNvPr>
          <p:cNvGrpSpPr/>
          <p:nvPr/>
        </p:nvGrpSpPr>
        <p:grpSpPr>
          <a:xfrm>
            <a:off x="5830909" y="3752485"/>
            <a:ext cx="1975105" cy="499371"/>
            <a:chOff x="8426362" y="1541417"/>
            <a:chExt cx="1975105" cy="63485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27B2A7-716B-127A-1257-C23D7C6801B3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“Nick”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7968ED0-9450-2571-E7A7-43B09EA44235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51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AC710A9-8042-1AC9-1D3D-3E4B9B5BACD4}"/>
              </a:ext>
            </a:extLst>
          </p:cNvPr>
          <p:cNvGrpSpPr/>
          <p:nvPr/>
        </p:nvGrpSpPr>
        <p:grpSpPr>
          <a:xfrm>
            <a:off x="4319950" y="5091227"/>
            <a:ext cx="1975105" cy="499371"/>
            <a:chOff x="8426362" y="1541417"/>
            <a:chExt cx="1975105" cy="63485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B9D81C-0297-8999-AD3B-A8096B2E090C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“Keith”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7C7D22E-663E-885A-698B-30D1420CA87B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14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3EBEDA2-DE3D-8836-D3CB-AD58EF80ADBE}"/>
              </a:ext>
            </a:extLst>
          </p:cNvPr>
          <p:cNvGrpSpPr/>
          <p:nvPr/>
        </p:nvGrpSpPr>
        <p:grpSpPr>
          <a:xfrm>
            <a:off x="6556758" y="5077229"/>
            <a:ext cx="1975105" cy="499371"/>
            <a:chOff x="8426362" y="1541417"/>
            <a:chExt cx="1975105" cy="63485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2F5489A-7606-FB3C-C95B-92A1CC12D634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“Sean”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90355E-2204-2856-56C5-49F11D1740AF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35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3F0B876-725D-47D0-0354-E5EB16174102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5569206" y="3030415"/>
            <a:ext cx="987552" cy="72207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A58BD72-3888-C196-5E2D-207EBE021244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 flipH="1">
            <a:off x="5045799" y="4251856"/>
            <a:ext cx="1510959" cy="83937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BF7EF01-EAFA-8C17-9733-48DC7C3C0625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>
          <a:xfrm>
            <a:off x="6556758" y="4251856"/>
            <a:ext cx="725849" cy="82537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948C9F5-8117-D0D0-74ED-DECF78FCC30C}"/>
              </a:ext>
            </a:extLst>
          </p:cNvPr>
          <p:cNvSpPr txBox="1"/>
          <p:nvPr/>
        </p:nvSpPr>
        <p:spPr>
          <a:xfrm>
            <a:off x="629061" y="2519753"/>
            <a:ext cx="36204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”Keith” </a:t>
            </a:r>
            <a:r>
              <a:rPr lang="en-US" sz="2200" b="1" dirty="0">
                <a:solidFill>
                  <a:schemeClr val="accent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2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“CS106L” </a:t>
            </a:r>
            <a:r>
              <a:rPr lang="en-US" sz="2200" b="1" dirty="0"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?</a:t>
            </a:r>
            <a:r>
              <a:rPr lang="en-US" sz="22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3177D4-F2E6-455E-A004-06CBCDFE3797}"/>
              </a:ext>
            </a:extLst>
          </p:cNvPr>
          <p:cNvSpPr txBox="1"/>
          <p:nvPr/>
        </p:nvSpPr>
        <p:spPr>
          <a:xfrm>
            <a:off x="8270160" y="3786726"/>
            <a:ext cx="36204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”Keith” </a:t>
            </a:r>
            <a:r>
              <a:rPr lang="en-US" sz="2200" b="1" dirty="0">
                <a:solidFill>
                  <a:schemeClr val="accent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2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“Nick” </a:t>
            </a:r>
            <a:r>
              <a:rPr lang="en-US" sz="2200" b="1" dirty="0"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?</a:t>
            </a:r>
            <a:r>
              <a:rPr lang="en-US" sz="22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38B601-2558-9F48-BBF9-F78A49537C85}"/>
              </a:ext>
            </a:extLst>
          </p:cNvPr>
          <p:cNvSpPr txBox="1"/>
          <p:nvPr/>
        </p:nvSpPr>
        <p:spPr>
          <a:xfrm>
            <a:off x="629061" y="2950640"/>
            <a:ext cx="362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D73A48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No! Go right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88660D-1948-DA40-769A-C7689D4A2936}"/>
              </a:ext>
            </a:extLst>
          </p:cNvPr>
          <p:cNvSpPr txBox="1"/>
          <p:nvPr/>
        </p:nvSpPr>
        <p:spPr>
          <a:xfrm>
            <a:off x="8270160" y="4240567"/>
            <a:ext cx="362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D73A48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Yes! Go left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378EA1-0270-38DD-A173-A8B49B33EF8C}"/>
              </a:ext>
            </a:extLst>
          </p:cNvPr>
          <p:cNvSpPr txBox="1"/>
          <p:nvPr/>
        </p:nvSpPr>
        <p:spPr>
          <a:xfrm>
            <a:off x="471775" y="5154577"/>
            <a:ext cx="36204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”Keith” </a:t>
            </a:r>
            <a:r>
              <a:rPr lang="en-US" sz="2200" b="1" dirty="0">
                <a:solidFill>
                  <a:schemeClr val="accent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2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“Keith” </a:t>
            </a:r>
            <a:r>
              <a:rPr lang="en-US" sz="2200" b="1" dirty="0"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?</a:t>
            </a:r>
            <a:r>
              <a:rPr lang="en-US" sz="22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1556A-B698-C9A4-A91E-B90A5CE3CFD3}"/>
              </a:ext>
            </a:extLst>
          </p:cNvPr>
          <p:cNvSpPr txBox="1"/>
          <p:nvPr/>
        </p:nvSpPr>
        <p:spPr>
          <a:xfrm>
            <a:off x="393700" y="5705840"/>
            <a:ext cx="362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D73A48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Hey look, you found me!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375674-8A84-E19D-4B4D-09A518965D8A}"/>
              </a:ext>
            </a:extLst>
          </p:cNvPr>
          <p:cNvSpPr txBox="1"/>
          <p:nvPr/>
        </p:nvSpPr>
        <p:spPr>
          <a:xfrm>
            <a:off x="911164" y="6195548"/>
            <a:ext cx="2741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map[“Keith”] = 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38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" grpId="0"/>
      <p:bldP spid="23" grpId="0"/>
      <p:bldP spid="26" grpId="0"/>
      <p:bldP spid="29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9D1353-86F3-EB6F-A8B4-97F512E20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What is </a:t>
            </a:r>
            <a:r>
              <a:rPr lang="en-US" sz="3600" b="1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map[“Alex”]</a:t>
            </a:r>
            <a:r>
              <a:rPr lang="en-US" sz="3600" b="1" dirty="0"/>
              <a:t>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27FD1E-A2F2-3450-EB3D-7B4CCF473D9E}"/>
              </a:ext>
            </a:extLst>
          </p:cNvPr>
          <p:cNvGrpSpPr/>
          <p:nvPr/>
        </p:nvGrpSpPr>
        <p:grpSpPr>
          <a:xfrm>
            <a:off x="6096000" y="2328614"/>
            <a:ext cx="1975105" cy="499371"/>
            <a:chOff x="8426362" y="1541417"/>
            <a:chExt cx="1975105" cy="63485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7A3C0D4-7758-DE23-0CB0-A13305934442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“CS106L”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19D7B39-475C-D7A7-862F-F498773CC961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42</a:t>
              </a:r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9A8FFBD-2996-C294-8FEF-46AB61263E86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flipH="1">
            <a:off x="5502187" y="2827985"/>
            <a:ext cx="1319662" cy="71078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8D52567A-6EFC-0D86-AC1F-30E1A568CC13}"/>
              </a:ext>
            </a:extLst>
          </p:cNvPr>
          <p:cNvGrpSpPr/>
          <p:nvPr/>
        </p:nvGrpSpPr>
        <p:grpSpPr>
          <a:xfrm>
            <a:off x="4776338" y="3538766"/>
            <a:ext cx="1975105" cy="499371"/>
            <a:chOff x="8426362" y="1541417"/>
            <a:chExt cx="1975105" cy="6348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99A747-6CF1-45F0-3F07-FD827A655ECC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“Chris”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AF50D8D-9C77-B9F5-0D31-C2AAC1B6FBBF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DA34BF-3037-36FB-9AC0-CA02A2948B63}"/>
              </a:ext>
            </a:extLst>
          </p:cNvPr>
          <p:cNvGrpSpPr/>
          <p:nvPr/>
        </p:nvGrpSpPr>
        <p:grpSpPr>
          <a:xfrm>
            <a:off x="7083552" y="3550055"/>
            <a:ext cx="1975105" cy="499371"/>
            <a:chOff x="8426362" y="1541417"/>
            <a:chExt cx="1975105" cy="63485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27B2A7-716B-127A-1257-C23D7C6801B3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“Nick”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7968ED0-9450-2571-E7A7-43B09EA44235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51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AC710A9-8042-1AC9-1D3D-3E4B9B5BACD4}"/>
              </a:ext>
            </a:extLst>
          </p:cNvPr>
          <p:cNvGrpSpPr/>
          <p:nvPr/>
        </p:nvGrpSpPr>
        <p:grpSpPr>
          <a:xfrm>
            <a:off x="5572593" y="4888797"/>
            <a:ext cx="1975105" cy="499371"/>
            <a:chOff x="8426362" y="1541417"/>
            <a:chExt cx="1975105" cy="63485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B9D81C-0297-8999-AD3B-A8096B2E090C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“Keith”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7C7D22E-663E-885A-698B-30D1420CA87B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14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3EBEDA2-DE3D-8836-D3CB-AD58EF80ADBE}"/>
              </a:ext>
            </a:extLst>
          </p:cNvPr>
          <p:cNvGrpSpPr/>
          <p:nvPr/>
        </p:nvGrpSpPr>
        <p:grpSpPr>
          <a:xfrm>
            <a:off x="7809401" y="4874799"/>
            <a:ext cx="1975105" cy="499371"/>
            <a:chOff x="8426362" y="1541417"/>
            <a:chExt cx="1975105" cy="63485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2F5489A-7606-FB3C-C95B-92A1CC12D634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“Sean”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90355E-2204-2856-56C5-49F11D1740AF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35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3F0B876-725D-47D0-0354-E5EB16174102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6821849" y="2827985"/>
            <a:ext cx="987552" cy="72207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A58BD72-3888-C196-5E2D-207EBE021244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 flipH="1">
            <a:off x="6298442" y="4049426"/>
            <a:ext cx="1510959" cy="83937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BF7EF01-EAFA-8C17-9733-48DC7C3C0625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>
          <a:xfrm>
            <a:off x="7809401" y="4049426"/>
            <a:ext cx="725849" cy="82537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BC46616-E5A1-B134-2A71-2A5B55D6C4B2}"/>
              </a:ext>
            </a:extLst>
          </p:cNvPr>
          <p:cNvCxnSpPr>
            <a:cxnSpLocks/>
            <a:stCxn id="9" idx="2"/>
            <a:endCxn id="31" idx="0"/>
          </p:cNvCxnSpPr>
          <p:nvPr/>
        </p:nvCxnSpPr>
        <p:spPr>
          <a:xfrm flipH="1">
            <a:off x="4062733" y="4038137"/>
            <a:ext cx="1439454" cy="850660"/>
          </a:xfrm>
          <a:prstGeom prst="straightConnector1">
            <a:avLst/>
          </a:prstGeom>
          <a:ln w="5080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51C968A-1560-84CD-9217-2773DD66130C}"/>
              </a:ext>
            </a:extLst>
          </p:cNvPr>
          <p:cNvSpPr txBox="1"/>
          <p:nvPr/>
        </p:nvSpPr>
        <p:spPr>
          <a:xfrm>
            <a:off x="2112555" y="2362856"/>
            <a:ext cx="36204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”Alex” </a:t>
            </a:r>
            <a:r>
              <a:rPr lang="en-US" sz="2200" b="1" dirty="0">
                <a:solidFill>
                  <a:schemeClr val="accent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2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“CS106L” </a:t>
            </a:r>
            <a:r>
              <a:rPr lang="en-US" sz="2200" b="1" dirty="0"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?</a:t>
            </a:r>
            <a:r>
              <a:rPr lang="en-US" sz="22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0DAD4A-45AC-A835-0914-1E5E06EA84C9}"/>
              </a:ext>
            </a:extLst>
          </p:cNvPr>
          <p:cNvSpPr txBox="1"/>
          <p:nvPr/>
        </p:nvSpPr>
        <p:spPr>
          <a:xfrm>
            <a:off x="1355922" y="3573007"/>
            <a:ext cx="33500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”Alex” </a:t>
            </a:r>
            <a:r>
              <a:rPr lang="en-US" sz="2200" b="1" dirty="0">
                <a:solidFill>
                  <a:schemeClr val="accent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2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“Chris” </a:t>
            </a:r>
            <a:r>
              <a:rPr lang="en-US" sz="2200" b="1" dirty="0"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?</a:t>
            </a:r>
            <a:r>
              <a:rPr lang="en-US" sz="22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962B117-62BD-70D8-148A-FAB49355BFDF}"/>
              </a:ext>
            </a:extLst>
          </p:cNvPr>
          <p:cNvGrpSpPr/>
          <p:nvPr/>
        </p:nvGrpSpPr>
        <p:grpSpPr>
          <a:xfrm>
            <a:off x="3336884" y="4888797"/>
            <a:ext cx="1975105" cy="499371"/>
            <a:chOff x="8426362" y="1541417"/>
            <a:chExt cx="1975105" cy="63485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8605FF-D673-56B9-7DC0-A13FECB90677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451698"/>
                        <a:gd name="connsiteY0" fmla="*/ 0 h 499371"/>
                        <a:gd name="connsiteX1" fmla="*/ 512933 w 1451698"/>
                        <a:gd name="connsiteY1" fmla="*/ 0 h 499371"/>
                        <a:gd name="connsiteX2" fmla="*/ 1011350 w 1451698"/>
                        <a:gd name="connsiteY2" fmla="*/ 0 h 499371"/>
                        <a:gd name="connsiteX3" fmla="*/ 1451698 w 1451698"/>
                        <a:gd name="connsiteY3" fmla="*/ 0 h 499371"/>
                        <a:gd name="connsiteX4" fmla="*/ 1451698 w 1451698"/>
                        <a:gd name="connsiteY4" fmla="*/ 499371 h 499371"/>
                        <a:gd name="connsiteX5" fmla="*/ 996833 w 1451698"/>
                        <a:gd name="connsiteY5" fmla="*/ 499371 h 499371"/>
                        <a:gd name="connsiteX6" fmla="*/ 512933 w 1451698"/>
                        <a:gd name="connsiteY6" fmla="*/ 499371 h 499371"/>
                        <a:gd name="connsiteX7" fmla="*/ 0 w 1451698"/>
                        <a:gd name="connsiteY7" fmla="*/ 499371 h 499371"/>
                        <a:gd name="connsiteX8" fmla="*/ 0 w 1451698"/>
                        <a:gd name="connsiteY8" fmla="*/ 0 h 4993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451698" h="499371" fill="none" extrusionOk="0">
                          <a:moveTo>
                            <a:pt x="0" y="0"/>
                          </a:moveTo>
                          <a:cubicBezTo>
                            <a:pt x="198169" y="4246"/>
                            <a:pt x="398478" y="-9603"/>
                            <a:pt x="512933" y="0"/>
                          </a:cubicBezTo>
                          <a:cubicBezTo>
                            <a:pt x="627388" y="9603"/>
                            <a:pt x="837952" y="8212"/>
                            <a:pt x="1011350" y="0"/>
                          </a:cubicBezTo>
                          <a:cubicBezTo>
                            <a:pt x="1184748" y="-8212"/>
                            <a:pt x="1276664" y="10542"/>
                            <a:pt x="1451698" y="0"/>
                          </a:cubicBezTo>
                          <a:cubicBezTo>
                            <a:pt x="1439154" y="124202"/>
                            <a:pt x="1462277" y="361612"/>
                            <a:pt x="1451698" y="499371"/>
                          </a:cubicBezTo>
                          <a:cubicBezTo>
                            <a:pt x="1264155" y="479392"/>
                            <a:pt x="1133107" y="488352"/>
                            <a:pt x="996833" y="499371"/>
                          </a:cubicBezTo>
                          <a:cubicBezTo>
                            <a:pt x="860559" y="510390"/>
                            <a:pt x="651535" y="520796"/>
                            <a:pt x="512933" y="499371"/>
                          </a:cubicBezTo>
                          <a:cubicBezTo>
                            <a:pt x="374331" y="477946"/>
                            <a:pt x="240301" y="524115"/>
                            <a:pt x="0" y="499371"/>
                          </a:cubicBezTo>
                          <a:cubicBezTo>
                            <a:pt x="-10657" y="269800"/>
                            <a:pt x="18705" y="226667"/>
                            <a:pt x="0" y="0"/>
                          </a:cubicBezTo>
                          <a:close/>
                        </a:path>
                        <a:path w="1451698" h="499371" stroke="0" extrusionOk="0">
                          <a:moveTo>
                            <a:pt x="0" y="0"/>
                          </a:moveTo>
                          <a:cubicBezTo>
                            <a:pt x="216305" y="10789"/>
                            <a:pt x="327828" y="9267"/>
                            <a:pt x="469382" y="0"/>
                          </a:cubicBezTo>
                          <a:cubicBezTo>
                            <a:pt x="610936" y="-9267"/>
                            <a:pt x="764094" y="3841"/>
                            <a:pt x="909731" y="0"/>
                          </a:cubicBezTo>
                          <a:cubicBezTo>
                            <a:pt x="1055368" y="-3841"/>
                            <a:pt x="1263499" y="-2162"/>
                            <a:pt x="1451698" y="0"/>
                          </a:cubicBezTo>
                          <a:cubicBezTo>
                            <a:pt x="1473393" y="131604"/>
                            <a:pt x="1462653" y="289320"/>
                            <a:pt x="1451698" y="499371"/>
                          </a:cubicBezTo>
                          <a:cubicBezTo>
                            <a:pt x="1336836" y="507902"/>
                            <a:pt x="1156181" y="504993"/>
                            <a:pt x="996833" y="499371"/>
                          </a:cubicBezTo>
                          <a:cubicBezTo>
                            <a:pt x="837485" y="493749"/>
                            <a:pt x="719215" y="484071"/>
                            <a:pt x="483899" y="499371"/>
                          </a:cubicBezTo>
                          <a:cubicBezTo>
                            <a:pt x="248583" y="514671"/>
                            <a:pt x="127418" y="489371"/>
                            <a:pt x="0" y="499371"/>
                          </a:cubicBezTo>
                          <a:cubicBezTo>
                            <a:pt x="-1317" y="299872"/>
                            <a:pt x="15635" y="24078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“Alex”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9299AD2-70F6-7ECA-9921-B249082DB1A1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3C404CB-1A28-905E-ADE7-5F8C12D2D9F6}"/>
              </a:ext>
            </a:extLst>
          </p:cNvPr>
          <p:cNvSpPr txBox="1"/>
          <p:nvPr/>
        </p:nvSpPr>
        <p:spPr>
          <a:xfrm>
            <a:off x="1969048" y="2888970"/>
            <a:ext cx="362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D73A48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Yes! Go left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BD3C8C-16DE-07C9-DD7B-05E63BEBF768}"/>
              </a:ext>
            </a:extLst>
          </p:cNvPr>
          <p:cNvSpPr txBox="1"/>
          <p:nvPr/>
        </p:nvSpPr>
        <p:spPr>
          <a:xfrm>
            <a:off x="1226261" y="4038137"/>
            <a:ext cx="362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D73A48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Yes! Go left... wait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F5D3A1-8F4E-0928-DE11-37368FE50F95}"/>
              </a:ext>
            </a:extLst>
          </p:cNvPr>
          <p:cNvSpPr txBox="1"/>
          <p:nvPr/>
        </p:nvSpPr>
        <p:spPr>
          <a:xfrm>
            <a:off x="741702" y="5809844"/>
            <a:ext cx="98914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map[“Alex”] = 0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(Note: ”Alex” was default-inserted into the map) 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23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23" grpId="0"/>
      <p:bldP spid="24" grpId="0"/>
      <p:bldP spid="29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37A0-8A78-F7D6-93D8-F70C91196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10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310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310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sz="310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310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</a:t>
            </a:r>
            <a:r>
              <a:rPr lang="en-US" sz="310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310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310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3100" dirty="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3100" b="0" dirty="0">
                <a:effectLst/>
                <a:ea typeface="Open Sans Light" pitchFamily="2" charset="0"/>
                <a:cs typeface="Open Sans Light" pitchFamily="2" charset="0"/>
              </a:rPr>
              <a:t>requires </a:t>
            </a:r>
            <a:r>
              <a:rPr lang="en-US" sz="310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</a:t>
            </a:r>
            <a:r>
              <a:rPr lang="en-US" sz="3100" b="0" dirty="0">
                <a:effectLst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3100" b="0" dirty="0">
                <a:ea typeface="Open Sans Light" pitchFamily="2" charset="0"/>
                <a:cs typeface="Open Sans Light" pitchFamily="2" charset="0"/>
              </a:rPr>
              <a:t>to have an </a:t>
            </a:r>
            <a:r>
              <a:rPr lang="en-US" sz="310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operator&lt;</a:t>
            </a:r>
            <a:endParaRPr lang="en-US" sz="3100" dirty="0">
              <a:solidFill>
                <a:srgbClr val="6F42C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0370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6353A-549B-73BF-E28B-7B9394CE6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360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360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sz="360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360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</a:t>
            </a:r>
            <a:r>
              <a:rPr lang="en-US" sz="360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360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360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3600" dirty="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3600" b="0" dirty="0">
                <a:effectLst/>
                <a:ea typeface="Open Sans Light" pitchFamily="2" charset="0"/>
                <a:cs typeface="Open Sans Light" pitchFamily="2" charset="0"/>
              </a:rPr>
              <a:t>requires </a:t>
            </a:r>
            <a:r>
              <a:rPr lang="en-US" sz="360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</a:t>
            </a:r>
            <a:r>
              <a:rPr lang="en-US" sz="3600" b="0" dirty="0">
                <a:effectLst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3600" b="0" dirty="0">
                <a:ea typeface="Open Sans Light" pitchFamily="2" charset="0"/>
                <a:cs typeface="Open Sans Light" pitchFamily="2" charset="0"/>
              </a:rPr>
              <a:t>to have an </a:t>
            </a:r>
            <a:r>
              <a:rPr lang="en-US" sz="360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operator&lt;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903AE-AA46-DC61-AED9-BE33F37F5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✅ OKAY - </a:t>
            </a:r>
            <a:r>
              <a:rPr lang="en-US" b="1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has </a:t>
            </a:r>
            <a:r>
              <a:rPr lang="en-US" b="1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operator&lt;</a:t>
            </a:r>
            <a:endParaRPr lang="en-US" b="1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map1; 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❌ ERROR - </a:t>
            </a:r>
            <a:r>
              <a:rPr lang="en-US" b="1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</a:t>
            </a:r>
            <a:r>
              <a:rPr lang="en-US" b="1" dirty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ifstream</a:t>
            </a:r>
            <a:r>
              <a:rPr lang="en-US" b="1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has no </a:t>
            </a:r>
            <a:r>
              <a:rPr lang="en-US" b="1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operator&lt;</a:t>
            </a:r>
            <a:endParaRPr lang="en-US" b="1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ifstream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map2; </a:t>
            </a:r>
          </a:p>
        </p:txBody>
      </p:sp>
    </p:spTree>
    <p:extLst>
      <p:ext uri="{BB962C8B-B14F-4D97-AF65-F5344CB8AC3E}">
        <p14:creationId xmlns:p14="http://schemas.microsoft.com/office/powerpoint/2010/main" val="1707030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0143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4F121-583D-C9B9-EAB1-87E671EFB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std::set</a:t>
            </a:r>
            <a:b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 &lt;set&gt;</a:t>
            </a:r>
          </a:p>
        </p:txBody>
      </p:sp>
    </p:spTree>
    <p:extLst>
      <p:ext uri="{BB962C8B-B14F-4D97-AF65-F5344CB8AC3E}">
        <p14:creationId xmlns:p14="http://schemas.microsoft.com/office/powerpoint/2010/main" val="306950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12991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80F48-AEDC-9576-BD5A-7E56302B3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std::set</a:t>
            </a:r>
            <a:r>
              <a:rPr lang="en-US" dirty="0"/>
              <a:t> stores a collection of unique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EE6CC-BCEA-6A9E-088F-07AA3992C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977847"/>
            <a:ext cx="5983654" cy="3908146"/>
          </a:xfrm>
        </p:spPr>
        <p:txBody>
          <a:bodyPr anchor="ctr"/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set { 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"CS106L!"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"Keith"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"Sean"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"Nick"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"Chris"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AE2BE85-6180-88E1-733C-9A782B57D69F}"/>
              </a:ext>
            </a:extLst>
          </p:cNvPr>
          <p:cNvGrpSpPr/>
          <p:nvPr/>
        </p:nvGrpSpPr>
        <p:grpSpPr>
          <a:xfrm>
            <a:off x="6541478" y="1766832"/>
            <a:ext cx="5983654" cy="3693319"/>
            <a:chOff x="6377354" y="1827353"/>
            <a:chExt cx="5983654" cy="36933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B46F4AE-DC52-A8EC-A9B9-31E6736F5554}"/>
                    </a:ext>
                  </a:extLst>
                </p:cNvPr>
                <p:cNvSpPr txBox="1"/>
                <p:nvPr/>
              </p:nvSpPr>
              <p:spPr>
                <a:xfrm>
                  <a:off x="6377354" y="1827353"/>
                  <a:ext cx="5983654" cy="369331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0" b="0" i="1" smtClean="0">
                            <a:latin typeface="Cambria Math" panose="02040503050406030204" pitchFamily="18" charset="0"/>
                          </a:rPr>
                          <m:t>{   }</m:t>
                        </m:r>
                      </m:oMath>
                    </m:oMathPara>
                  </a14:m>
                  <a:endParaRPr lang="en-US" sz="240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B46F4AE-DC52-A8EC-A9B9-31E6736F55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7354" y="1827353"/>
                  <a:ext cx="5983654" cy="3693319"/>
                </a:xfrm>
                <a:prstGeom prst="rect">
                  <a:avLst/>
                </a:prstGeom>
                <a:blipFill>
                  <a:blip r:embed="rId2"/>
                  <a:stretch>
                    <a:fillRect l="-10381" t="-25000" r="-30297" b="-482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859E26C-1BB6-3026-98F7-2F1DF8703B3D}"/>
                </a:ext>
              </a:extLst>
            </p:cNvPr>
            <p:cNvSpPr txBox="1"/>
            <p:nvPr/>
          </p:nvSpPr>
          <p:spPr>
            <a:xfrm>
              <a:off x="8088924" y="2678649"/>
              <a:ext cx="2560514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entury Schoolbook" panose="02040604050505020304" pitchFamily="18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“CS106L!”</a:t>
              </a:r>
            </a:p>
            <a:p>
              <a:pPr algn="ctr"/>
              <a:r>
                <a:rPr lang="en-US" sz="3200" dirty="0">
                  <a:latin typeface="Century Schoolbook" panose="02040604050505020304" pitchFamily="18" charset="0"/>
                  <a:ea typeface="EmbedMenlo" panose="020B0609030804020204" pitchFamily="49" charset="0"/>
                  <a:cs typeface="EmbedMenlo" panose="020B0609030804020204" pitchFamily="49" charset="0"/>
                </a:rPr>
                <a:t>“Keith”</a:t>
              </a:r>
            </a:p>
            <a:p>
              <a:pPr algn="ctr"/>
              <a:r>
                <a:rPr lang="en-US" sz="3200" dirty="0">
                  <a:latin typeface="Century Schoolbook" panose="02040604050505020304" pitchFamily="18" charset="0"/>
                  <a:ea typeface="EmbedMenlo" panose="020B0609030804020204" pitchFamily="49" charset="0"/>
                  <a:cs typeface="EmbedMenlo" panose="020B0609030804020204" pitchFamily="49" charset="0"/>
                </a:rPr>
                <a:t>“Sean”</a:t>
              </a:r>
            </a:p>
            <a:p>
              <a:pPr algn="ctr"/>
              <a:r>
                <a:rPr lang="en-US" sz="3200" dirty="0">
                  <a:latin typeface="Century Schoolbook" panose="02040604050505020304" pitchFamily="18" charset="0"/>
                  <a:ea typeface="EmbedMenlo" panose="020B0609030804020204" pitchFamily="49" charset="0"/>
                  <a:cs typeface="EmbedMenlo" panose="020B0609030804020204" pitchFamily="49" charset="0"/>
                </a:rPr>
                <a:t>“Nick”</a:t>
              </a:r>
            </a:p>
            <a:p>
              <a:pPr algn="ctr"/>
              <a:r>
                <a:rPr lang="en-US" sz="3200" dirty="0">
                  <a:latin typeface="Century Schoolbook" panose="02040604050505020304" pitchFamily="18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“Chris”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C3A93D-CB18-E860-9B67-524B9232C35E}"/>
                  </a:ext>
                </a:extLst>
              </p:cNvPr>
              <p:cNvSpPr txBox="1"/>
              <p:nvPr/>
            </p:nvSpPr>
            <p:spPr>
              <a:xfrm>
                <a:off x="5419559" y="2660525"/>
                <a:ext cx="1915589" cy="23083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15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C3A93D-CB18-E860-9B67-524B9232C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559" y="2660525"/>
                <a:ext cx="1915589" cy="2308324"/>
              </a:xfrm>
              <a:prstGeom prst="rect">
                <a:avLst/>
              </a:prstGeom>
              <a:blipFill>
                <a:blip r:embed="rId3"/>
                <a:stretch>
                  <a:fillRect l="-9868" t="-24044" r="-71711" b="-48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656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6D209E-541F-D019-48C8-66A133520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Stanford vs. STL set</a:t>
            </a:r>
          </a:p>
        </p:txBody>
      </p:sp>
      <p:graphicFrame>
        <p:nvGraphicFramePr>
          <p:cNvPr id="347" name="Table 346">
            <a:extLst>
              <a:ext uri="{FF2B5EF4-FFF2-40B4-BE49-F238E27FC236}">
                <a16:creationId xmlns:a16="http://schemas.microsoft.com/office/drawing/2014/main" id="{B1289F94-2035-1A10-12F7-49C63F9068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17212"/>
              </p:ext>
            </p:extLst>
          </p:nvPr>
        </p:nvGraphicFramePr>
        <p:xfrm>
          <a:off x="393700" y="1411758"/>
          <a:ext cx="11404599" cy="5059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0731">
                  <a:extLst>
                    <a:ext uri="{9D8B030D-6E8A-4147-A177-3AD203B41FA5}">
                      <a16:colId xmlns:a16="http://schemas.microsoft.com/office/drawing/2014/main" val="435567796"/>
                    </a:ext>
                  </a:extLst>
                </a:gridCol>
                <a:gridCol w="3516923">
                  <a:extLst>
                    <a:ext uri="{9D8B030D-6E8A-4147-A177-3AD203B41FA5}">
                      <a16:colId xmlns:a16="http://schemas.microsoft.com/office/drawing/2014/main" val="2178083757"/>
                    </a:ext>
                  </a:extLst>
                </a:gridCol>
                <a:gridCol w="3896945">
                  <a:extLst>
                    <a:ext uri="{9D8B030D-6E8A-4147-A177-3AD203B41FA5}">
                      <a16:colId xmlns:a16="http://schemas.microsoft.com/office/drawing/2014/main" val="2602402000"/>
                    </a:ext>
                  </a:extLst>
                </a:gridCol>
              </a:tblGrid>
              <a:tr h="801272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What you want to do?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Stanford </a:t>
                      </a:r>
                      <a:r>
                        <a:rPr lang="en-US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Set&lt;char&gt;</a:t>
                      </a:r>
                      <a:endParaRPr lang="en-US" dirty="0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std::set&lt;char&gt;</a:t>
                      </a:r>
                      <a:endParaRPr lang="en-US" dirty="0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6596997"/>
                  </a:ext>
                </a:extLst>
              </a:tr>
              <a:tr h="801272">
                <a:tc>
                  <a:txBody>
                    <a:bodyPr/>
                    <a:lstStyle/>
                    <a:p>
                      <a:r>
                        <a:rPr lang="en-US"/>
                        <a:t>Create an empty set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Set</a:t>
                      </a:r>
                      <a:r>
                        <a:rPr lang="en-US" b="0" dirty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&lt;char&gt;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s;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::</a:t>
                      </a:r>
                      <a:r>
                        <a:rPr lang="en-US" b="0" dirty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set</a:t>
                      </a:r>
                      <a:r>
                        <a:rPr lang="en-US" b="0" dirty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&lt;char&gt;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s;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607423"/>
                  </a:ext>
                </a:extLst>
              </a:tr>
              <a:tr h="927147">
                <a:tc>
                  <a:txBody>
                    <a:bodyPr/>
                    <a:lstStyle/>
                    <a:p>
                      <a:r>
                        <a:rPr lang="en-US" dirty="0"/>
                        <a:t>Add k to the set </a:t>
                      </a:r>
                      <a:endParaRPr lang="en-US" b="1" dirty="0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s.</a:t>
                      </a:r>
                      <a:r>
                        <a:rPr lang="en-US" b="0" dirty="0" err="1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add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s.</a:t>
                      </a:r>
                      <a:r>
                        <a:rPr lang="en-US" b="0" dirty="0" err="1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insert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385163"/>
                  </a:ext>
                </a:extLst>
              </a:tr>
              <a:tr h="801272">
                <a:tc>
                  <a:txBody>
                    <a:bodyPr/>
                    <a:lstStyle/>
                    <a:p>
                      <a:r>
                        <a:rPr lang="en-US" dirty="0"/>
                        <a:t>Remove k from the set</a:t>
                      </a:r>
                      <a:endParaRPr lang="en-US" b="1" dirty="0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s.</a:t>
                      </a:r>
                      <a:r>
                        <a:rPr lang="en-US" b="0" dirty="0" err="1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remove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s.</a:t>
                      </a:r>
                      <a:r>
                        <a:rPr lang="en-US" b="0" dirty="0" err="1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erase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324077"/>
                  </a:ext>
                </a:extLst>
              </a:tr>
              <a:tr h="927147">
                <a:tc>
                  <a:txBody>
                    <a:bodyPr/>
                    <a:lstStyle/>
                    <a:p>
                      <a:r>
                        <a:rPr lang="en-US" dirty="0"/>
                        <a:t>Check if k is in the set </a:t>
                      </a:r>
                    </a:p>
                    <a:p>
                      <a:r>
                        <a:rPr lang="en-US" b="1" i="1" dirty="0">
                          <a:solidFill>
                            <a:schemeClr val="accent2"/>
                          </a:solidFill>
                        </a:rPr>
                        <a:t>(* C++20)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</a:t>
                      </a:r>
                      <a:r>
                        <a:rPr lang="en-US" b="0" dirty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s.</a:t>
                      </a:r>
                      <a:r>
                        <a:rPr lang="en-US" b="0" dirty="0" err="1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contains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(k))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</a:t>
                      </a:r>
                      <a:r>
                        <a:rPr lang="en-US" b="0" dirty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s.</a:t>
                      </a:r>
                      <a:r>
                        <a:rPr lang="en-US" b="0" dirty="0" err="1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count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(k))</a:t>
                      </a:r>
                    </a:p>
                    <a:p>
                      <a:r>
                        <a:rPr lang="en-US" b="0" dirty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</a:t>
                      </a:r>
                      <a:r>
                        <a:rPr lang="en-US" b="0" dirty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s.</a:t>
                      </a:r>
                      <a:r>
                        <a:rPr lang="en-US" b="0" dirty="0" err="1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contains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(k)) </a:t>
                      </a:r>
                      <a:r>
                        <a:rPr lang="en-US" b="1" i="1" dirty="0">
                          <a:solidFill>
                            <a:schemeClr val="accent2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(*)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1887556"/>
                  </a:ext>
                </a:extLst>
              </a:tr>
              <a:tr h="801272">
                <a:tc>
                  <a:txBody>
                    <a:bodyPr/>
                    <a:lstStyle/>
                    <a:p>
                      <a:r>
                        <a:rPr lang="en-US" dirty="0"/>
                        <a:t>Check if the set is empty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</a:t>
                      </a:r>
                      <a:r>
                        <a:rPr lang="en-US" b="0" dirty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s.</a:t>
                      </a:r>
                      <a:r>
                        <a:rPr lang="en-US" b="0" dirty="0" err="1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isEmpty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</a:t>
                      </a:r>
                      <a:r>
                        <a:rPr lang="en-US" b="0" dirty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s.</a:t>
                      </a:r>
                      <a:r>
                        <a:rPr lang="en-US" b="0" dirty="0" err="1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empty</a:t>
                      </a:r>
                      <a:r>
                        <a:rPr lang="en-US" b="0" dirty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663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3363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34E5D-DCD9-FF0C-E5D8-BD60EB4DC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589028"/>
            <a:ext cx="11404600" cy="839972"/>
          </a:xfrm>
        </p:spPr>
        <p:txBody>
          <a:bodyPr/>
          <a:lstStyle/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std::set</a:t>
            </a:r>
            <a:r>
              <a:rPr lang="en-US" dirty="0"/>
              <a:t> is an amoral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std::map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BB2A902-8DEF-24F5-F92A-42C685AFA772}"/>
              </a:ext>
            </a:extLst>
          </p:cNvPr>
          <p:cNvSpPr txBox="1">
            <a:spLocks/>
          </p:cNvSpPr>
          <p:nvPr/>
        </p:nvSpPr>
        <p:spPr>
          <a:xfrm>
            <a:off x="393700" y="3429000"/>
            <a:ext cx="11404600" cy="9898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std::set</a:t>
            </a:r>
            <a:r>
              <a:rPr lang="en-US" dirty="0"/>
              <a:t> is an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std::map</a:t>
            </a:r>
            <a:r>
              <a:rPr lang="en-US" dirty="0"/>
              <a:t> without values</a:t>
            </a:r>
          </a:p>
        </p:txBody>
      </p:sp>
    </p:spTree>
    <p:extLst>
      <p:ext uri="{BB962C8B-B14F-4D97-AF65-F5344CB8AC3E}">
        <p14:creationId xmlns:p14="http://schemas.microsoft.com/office/powerpoint/2010/main" val="318082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424BF8-BE9D-0112-28BC-A36934EA0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 dirty="0"/>
              <a:t> implemented?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F1116D-E5BB-D89F-A092-776D478C9047}"/>
              </a:ext>
            </a:extLst>
          </p:cNvPr>
          <p:cNvSpPr/>
          <p:nvPr/>
        </p:nvSpPr>
        <p:spPr>
          <a:xfrm>
            <a:off x="825497" y="2794145"/>
            <a:ext cx="2191635" cy="6348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“CS106L”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7D40C6-EC00-8CA7-29AB-F7C20E18A4A2}"/>
              </a:ext>
            </a:extLst>
          </p:cNvPr>
          <p:cNvSpPr/>
          <p:nvPr/>
        </p:nvSpPr>
        <p:spPr>
          <a:xfrm>
            <a:off x="825497" y="3723700"/>
            <a:ext cx="2191635" cy="6348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“Keith”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B0B423-F435-DD75-E3C9-B1298058F32A}"/>
              </a:ext>
            </a:extLst>
          </p:cNvPr>
          <p:cNvSpPr/>
          <p:nvPr/>
        </p:nvSpPr>
        <p:spPr>
          <a:xfrm>
            <a:off x="825497" y="5582811"/>
            <a:ext cx="2191635" cy="6348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“Sean”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E616BD-D4C1-BF2D-56BC-1966120D6E91}"/>
              </a:ext>
            </a:extLst>
          </p:cNvPr>
          <p:cNvSpPr/>
          <p:nvPr/>
        </p:nvSpPr>
        <p:spPr>
          <a:xfrm>
            <a:off x="825497" y="4653255"/>
            <a:ext cx="2191635" cy="6348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“Nick”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F972F5-D0A6-D7F5-C5AE-C80B40DFDFB9}"/>
              </a:ext>
            </a:extLst>
          </p:cNvPr>
          <p:cNvSpPr/>
          <p:nvPr/>
        </p:nvSpPr>
        <p:spPr>
          <a:xfrm>
            <a:off x="825497" y="1864590"/>
            <a:ext cx="2191635" cy="6348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“Chris”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B2DDF54-ACA3-6829-2AFF-79ED356D650C}"/>
              </a:ext>
            </a:extLst>
          </p:cNvPr>
          <p:cNvSpPr/>
          <p:nvPr/>
        </p:nvSpPr>
        <p:spPr>
          <a:xfrm>
            <a:off x="7677997" y="1797531"/>
            <a:ext cx="1451698" cy="4993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“CS106L”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07577C0-8D7C-A391-5949-17D9062D6317}"/>
              </a:ext>
            </a:extLst>
          </p:cNvPr>
          <p:cNvCxnSpPr>
            <a:cxnSpLocks/>
            <a:stCxn id="47" idx="2"/>
            <a:endCxn id="68" idx="0"/>
          </p:cNvCxnSpPr>
          <p:nvPr/>
        </p:nvCxnSpPr>
        <p:spPr>
          <a:xfrm flipH="1">
            <a:off x="7084184" y="2296902"/>
            <a:ext cx="1319662" cy="34410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A9BAA8A2-C9F8-2480-6BA6-B68F39114693}"/>
              </a:ext>
            </a:extLst>
          </p:cNvPr>
          <p:cNvSpPr/>
          <p:nvPr/>
        </p:nvSpPr>
        <p:spPr>
          <a:xfrm>
            <a:off x="6358335" y="2641004"/>
            <a:ext cx="1451698" cy="4993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“Chris”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3D446A0-DFF0-7570-DCA2-CF6B93E73ABF}"/>
              </a:ext>
            </a:extLst>
          </p:cNvPr>
          <p:cNvSpPr/>
          <p:nvPr/>
        </p:nvSpPr>
        <p:spPr>
          <a:xfrm>
            <a:off x="8665549" y="2652293"/>
            <a:ext cx="1451698" cy="4993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“Nick”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F0E01D6-B56C-89BE-176B-0F6BCC4061F8}"/>
              </a:ext>
            </a:extLst>
          </p:cNvPr>
          <p:cNvSpPr/>
          <p:nvPr/>
        </p:nvSpPr>
        <p:spPr>
          <a:xfrm>
            <a:off x="7154590" y="3597002"/>
            <a:ext cx="1451698" cy="4993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“Keith”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4433DFF-31A5-9D28-B95B-AA96EB25DCBD}"/>
              </a:ext>
            </a:extLst>
          </p:cNvPr>
          <p:cNvSpPr/>
          <p:nvPr/>
        </p:nvSpPr>
        <p:spPr>
          <a:xfrm>
            <a:off x="9391398" y="3583004"/>
            <a:ext cx="1451698" cy="4993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“Sean”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ED2B155-9757-F7B2-359A-B50905706EB2}"/>
              </a:ext>
            </a:extLst>
          </p:cNvPr>
          <p:cNvCxnSpPr>
            <a:cxnSpLocks/>
            <a:stCxn id="47" idx="2"/>
            <a:endCxn id="71" idx="0"/>
          </p:cNvCxnSpPr>
          <p:nvPr/>
        </p:nvCxnSpPr>
        <p:spPr>
          <a:xfrm>
            <a:off x="8403846" y="2296902"/>
            <a:ext cx="987552" cy="35539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426D08D-1537-216A-C37D-92746CFC8A81}"/>
              </a:ext>
            </a:extLst>
          </p:cNvPr>
          <p:cNvCxnSpPr>
            <a:cxnSpLocks/>
            <a:stCxn id="71" idx="2"/>
            <a:endCxn id="74" idx="0"/>
          </p:cNvCxnSpPr>
          <p:nvPr/>
        </p:nvCxnSpPr>
        <p:spPr>
          <a:xfrm flipH="1">
            <a:off x="7880439" y="3151664"/>
            <a:ext cx="1510959" cy="44533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3AFA7DE-51B6-DFE1-7234-7C2FB1824DBE}"/>
              </a:ext>
            </a:extLst>
          </p:cNvPr>
          <p:cNvCxnSpPr>
            <a:cxnSpLocks/>
            <a:stCxn id="71" idx="2"/>
            <a:endCxn id="77" idx="0"/>
          </p:cNvCxnSpPr>
          <p:nvPr/>
        </p:nvCxnSpPr>
        <p:spPr>
          <a:xfrm>
            <a:off x="9391398" y="3151664"/>
            <a:ext cx="725849" cy="4313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0" name="Right Arrow 89">
            <a:extLst>
              <a:ext uri="{FF2B5EF4-FFF2-40B4-BE49-F238E27FC236}">
                <a16:creationId xmlns:a16="http://schemas.microsoft.com/office/drawing/2014/main" id="{8A585B7C-DD38-6E16-DC1B-A7BCC313E3D3}"/>
              </a:ext>
            </a:extLst>
          </p:cNvPr>
          <p:cNvSpPr/>
          <p:nvPr/>
        </p:nvSpPr>
        <p:spPr>
          <a:xfrm>
            <a:off x="3530009" y="3366668"/>
            <a:ext cx="1868387" cy="1359739"/>
          </a:xfrm>
          <a:prstGeom prst="rightArrow">
            <a:avLst>
              <a:gd name="adj1" fmla="val 50000"/>
              <a:gd name="adj2" fmla="val 511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98CECB38-AC5C-9137-FAA1-3C5A2AD32227}"/>
              </a:ext>
            </a:extLst>
          </p:cNvPr>
          <p:cNvSpPr txBox="1">
            <a:spLocks/>
          </p:cNvSpPr>
          <p:nvPr/>
        </p:nvSpPr>
        <p:spPr>
          <a:xfrm>
            <a:off x="5814714" y="4653255"/>
            <a:ext cx="5701669" cy="134840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Binary Search Tree</a:t>
            </a:r>
          </a:p>
          <a:p>
            <a:pPr algn="ctr"/>
            <a:r>
              <a:rPr lang="en-US" sz="22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(technically a </a:t>
            </a:r>
            <a:r>
              <a:rPr lang="en-US" sz="2200" b="1" i="1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red-black tree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sz="2200" b="0" dirty="0">
              <a:solidFill>
                <a:schemeClr val="bg1">
                  <a:lumMod val="75000"/>
                </a:schemeClr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39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68" grpId="0" animBg="1"/>
      <p:bldP spid="71" grpId="0" animBg="1"/>
      <p:bldP spid="74" grpId="0" animBg="1"/>
      <p:bldP spid="77" grpId="0" animBg="1"/>
      <p:bldP spid="90" grpId="0" animBg="1"/>
      <p:bldP spid="91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0B5CC-D4B9-1FA8-9215-784DCEB13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wait...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dirty="0"/>
              <a:t> and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 dirty="0"/>
              <a:t> have an alter ego 🥷🥷</a:t>
            </a:r>
          </a:p>
        </p:txBody>
      </p:sp>
    </p:spTree>
    <p:extLst>
      <p:ext uri="{BB962C8B-B14F-4D97-AF65-F5344CB8AC3E}">
        <p14:creationId xmlns:p14="http://schemas.microsoft.com/office/powerpoint/2010/main" val="31520612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4F121-583D-C9B9-EAB1-87E671EFB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336801"/>
            <a:ext cx="11404600" cy="2184398"/>
          </a:xfrm>
        </p:spPr>
        <p:txBody>
          <a:bodyPr/>
          <a:lstStyle/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 dirty="0">
                <a:ea typeface="EmbedMenlo" panose="020B0609030804020204" pitchFamily="49" charset="0"/>
                <a:cs typeface="EmbedMenlo" panose="020B0609030804020204" pitchFamily="49" charset="0"/>
              </a:rPr>
              <a:t> and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unordered_set</a:t>
            </a:r>
            <a:b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 &lt;</a:t>
            </a:r>
            <a:r>
              <a:rPr lang="en-US" b="0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 b="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br>
              <a:rPr lang="en-US" b="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 &lt;</a:t>
            </a:r>
            <a:r>
              <a:rPr lang="en-US" b="0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unordered_set</a:t>
            </a:r>
            <a:r>
              <a:rPr lang="en-US" b="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 dirty="0"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00561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F9789-715F-B674-FF85-54EC68070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BA70F-79CB-12FF-05AE-A336FB2EE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830286"/>
            <a:ext cx="11404600" cy="3492136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map {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"Chris"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	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"Nick"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"Sean"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35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sean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map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"Sean"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35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"Chris"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0A0F32-8238-AB77-4A57-A76FB063307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1049384"/>
          </a:xfrm>
        </p:spPr>
        <p:txBody>
          <a:bodyPr>
            <a:normAutofit/>
          </a:bodyPr>
          <a:lstStyle/>
          <a:p>
            <a:r>
              <a:rPr lang="en-US" dirty="0"/>
              <a:t>You can think of 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 dirty="0"/>
              <a:t> as an optimized version of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endParaRPr lang="en-US" dirty="0"/>
          </a:p>
          <a:p>
            <a:r>
              <a:rPr lang="en-US" dirty="0"/>
              <a:t>It has the same interface as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120766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1D1C7B3-E322-F86F-797F-87CD747292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700" y="1541417"/>
                <a:ext cx="11404600" cy="104938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Remember, </a:t>
                </a:r>
                <a:r>
                  <a:rPr lang="en-US" dirty="0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map</a:t>
                </a:r>
                <a:r>
                  <a:rPr lang="en-US" dirty="0"/>
                  <a:t> is a collection of </a:t>
                </a:r>
                <a:r>
                  <a:rPr lang="en-US" dirty="0">
                    <a:solidFill>
                      <a:srgbClr val="6F42C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std::pair</a:t>
                </a:r>
                <a:endParaRPr lang="en-US" dirty="0"/>
              </a:p>
              <a:p>
                <a:r>
                  <a:rPr lang="en-US" dirty="0" err="1">
                    <a:solidFill>
                      <a:srgbClr val="6F42C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unordered_map</a:t>
                </a:r>
                <a:r>
                  <a:rPr lang="en-US" dirty="0"/>
                  <a:t> stores a collection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”buckets” of pairs</a:t>
                </a:r>
                <a:endParaRPr lang="en-US" dirty="0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1D1C7B3-E322-F86F-797F-87CD747292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700" y="1541417"/>
                <a:ext cx="11404600" cy="1049383"/>
              </a:xfrm>
              <a:blipFill>
                <a:blip r:embed="rId2"/>
                <a:stretch>
                  <a:fillRect l="-1114" t="-16667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D880538-5B48-493F-9BCE-2EDCF409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 dirty="0"/>
              <a:t> implemented?</a:t>
            </a:r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4C3DDB09-5812-7B5E-BF09-4A8DF5C2653E}"/>
              </a:ext>
            </a:extLst>
          </p:cNvPr>
          <p:cNvSpPr/>
          <p:nvPr/>
        </p:nvSpPr>
        <p:spPr>
          <a:xfrm rot="16200000">
            <a:off x="2328017" y="4569465"/>
            <a:ext cx="314614" cy="149219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906487E3-9C4C-F839-A978-90A02B4640E1}"/>
              </a:ext>
            </a:extLst>
          </p:cNvPr>
          <p:cNvSpPr/>
          <p:nvPr/>
        </p:nvSpPr>
        <p:spPr>
          <a:xfrm rot="16200000">
            <a:off x="2328017" y="3874860"/>
            <a:ext cx="314614" cy="149219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0158B34B-5E87-DA5C-1EC7-19B29F3507EB}"/>
              </a:ext>
            </a:extLst>
          </p:cNvPr>
          <p:cNvSpPr/>
          <p:nvPr/>
        </p:nvSpPr>
        <p:spPr>
          <a:xfrm rot="16200000">
            <a:off x="2328017" y="2563163"/>
            <a:ext cx="314614" cy="149219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72A2A6-ABFA-CA83-5817-29C374B0E424}"/>
              </a:ext>
            </a:extLst>
          </p:cNvPr>
          <p:cNvGrpSpPr/>
          <p:nvPr/>
        </p:nvGrpSpPr>
        <p:grpSpPr>
          <a:xfrm>
            <a:off x="933092" y="2991087"/>
            <a:ext cx="1135194" cy="658116"/>
            <a:chOff x="2565950" y="3375362"/>
            <a:chExt cx="1135194" cy="65811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2733B9D-C692-E61B-63C3-A698161A88D7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76B9099-D5EF-475C-5720-C555D8D67EA4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CBC7946-F0E7-8E54-E61F-B391B9E68612}"/>
              </a:ext>
            </a:extLst>
          </p:cNvPr>
          <p:cNvGrpSpPr/>
          <p:nvPr/>
        </p:nvGrpSpPr>
        <p:grpSpPr>
          <a:xfrm>
            <a:off x="933092" y="3649203"/>
            <a:ext cx="1135194" cy="658116"/>
            <a:chOff x="2565950" y="3375362"/>
            <a:chExt cx="1135194" cy="65811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E7958F-E36D-B533-5D41-8C133C3A601E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64BBDCF-FAAB-CB64-5FD0-4893500375E6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6470F11-3FAB-BDCE-E088-503AB769D967}"/>
              </a:ext>
            </a:extLst>
          </p:cNvPr>
          <p:cNvGrpSpPr/>
          <p:nvPr/>
        </p:nvGrpSpPr>
        <p:grpSpPr>
          <a:xfrm>
            <a:off x="933092" y="4301436"/>
            <a:ext cx="1135194" cy="658116"/>
            <a:chOff x="2565950" y="3375362"/>
            <a:chExt cx="1135194" cy="65811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FDF37F-055B-D74A-5C94-00A4500A1E2A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D08C3F5-2B48-60A1-CCDC-DD1C2733F264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2306F8-5A8E-5A3A-FCC0-8C3CE40F5013}"/>
              </a:ext>
            </a:extLst>
          </p:cNvPr>
          <p:cNvGrpSpPr/>
          <p:nvPr/>
        </p:nvGrpSpPr>
        <p:grpSpPr>
          <a:xfrm>
            <a:off x="933092" y="4959552"/>
            <a:ext cx="1135194" cy="658116"/>
            <a:chOff x="2565950" y="3375362"/>
            <a:chExt cx="1135194" cy="65811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36DB334-B9C2-24AC-4559-2A0CD2852A36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604B05-52E9-BF1B-92D1-4F260F36D8F0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36EAA0C-F342-39E9-018E-471AD8A992B0}"/>
              </a:ext>
            </a:extLst>
          </p:cNvPr>
          <p:cNvGrpSpPr/>
          <p:nvPr/>
        </p:nvGrpSpPr>
        <p:grpSpPr>
          <a:xfrm>
            <a:off x="217714" y="5619912"/>
            <a:ext cx="1850572" cy="658116"/>
            <a:chOff x="1850572" y="3375362"/>
            <a:chExt cx="1850572" cy="65811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9C3FD7-1096-2FCD-58B1-EFE8F3A241D2}"/>
                </a:ext>
              </a:extLst>
            </p:cNvPr>
            <p:cNvSpPr txBox="1"/>
            <p:nvPr/>
          </p:nvSpPr>
          <p:spPr>
            <a:xfrm>
              <a:off x="1850572" y="3518453"/>
              <a:ext cx="1020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B9D81EB-28FB-515A-749D-F53BDA0B08B5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6BD6581-74AF-3D50-DEAE-465E4171F2FA}"/>
              </a:ext>
            </a:extLst>
          </p:cNvPr>
          <p:cNvGrpSpPr/>
          <p:nvPr/>
        </p:nvGrpSpPr>
        <p:grpSpPr>
          <a:xfrm>
            <a:off x="3231420" y="3070987"/>
            <a:ext cx="1975105" cy="499371"/>
            <a:chOff x="8426362" y="1541417"/>
            <a:chExt cx="1975105" cy="63485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144B8E0-4EA1-A226-41C5-6DF95BCC9C87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“Chris”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3020BF6-7B94-C03F-71FD-74320680BA54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31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7F97F1C-DA21-8B88-A417-45F6EBBE09AC}"/>
              </a:ext>
            </a:extLst>
          </p:cNvPr>
          <p:cNvGrpSpPr/>
          <p:nvPr/>
        </p:nvGrpSpPr>
        <p:grpSpPr>
          <a:xfrm>
            <a:off x="3231420" y="4382684"/>
            <a:ext cx="1975105" cy="499371"/>
            <a:chOff x="8426362" y="1541417"/>
            <a:chExt cx="1975105" cy="63485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3D0153D-8208-BB4E-D1C9-E24FAEE76652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“Nick”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D1370EE-C887-0573-2B5E-BD862E959106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51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B30908D-7749-AE61-17BE-226B6278F3DD}"/>
              </a:ext>
            </a:extLst>
          </p:cNvPr>
          <p:cNvGrpSpPr/>
          <p:nvPr/>
        </p:nvGrpSpPr>
        <p:grpSpPr>
          <a:xfrm>
            <a:off x="3231420" y="5077289"/>
            <a:ext cx="1975105" cy="499371"/>
            <a:chOff x="8426362" y="1541417"/>
            <a:chExt cx="1975105" cy="63485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CECD5DB-DF99-87C7-4DDC-BDCCB1AE2B31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“Sean”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C7A8886-9F37-BEE1-BCD0-B5167C1308ED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35</a:t>
              </a:r>
            </a:p>
          </p:txBody>
        </p:sp>
      </p:grp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719B546B-2F02-8373-EA87-4DD4A4EE1726}"/>
              </a:ext>
            </a:extLst>
          </p:cNvPr>
          <p:cNvSpPr txBox="1">
            <a:spLocks/>
          </p:cNvSpPr>
          <p:nvPr/>
        </p:nvSpPr>
        <p:spPr>
          <a:xfrm>
            <a:off x="6096000" y="2860034"/>
            <a:ext cx="5312659" cy="353831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dirty="0" err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endParaRPr lang="en-US" sz="2400" dirty="0">
              <a:solidFill>
                <a:srgbClr val="6F42C1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4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map {</a:t>
            </a:r>
          </a:p>
          <a:p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sz="2400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"Chris"</a:t>
            </a:r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dirty="0">
                <a:solidFill>
                  <a:srgbClr val="005CC5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31</a:t>
            </a:r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	</a:t>
            </a:r>
          </a:p>
          <a:p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sz="2400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"Nick"</a:t>
            </a:r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dirty="0">
                <a:solidFill>
                  <a:srgbClr val="005CC5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51</a:t>
            </a:r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</a:t>
            </a:r>
          </a:p>
          <a:p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sz="2400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"Sean"</a:t>
            </a:r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dirty="0">
                <a:solidFill>
                  <a:srgbClr val="005CC5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35</a:t>
            </a:r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</a:t>
            </a:r>
          </a:p>
          <a:p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92939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3" grpId="0" animBg="1"/>
      <p:bldP spid="19" grpId="0" animBg="1"/>
      <p:bldP spid="33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Down Arrow 53">
            <a:extLst>
              <a:ext uri="{FF2B5EF4-FFF2-40B4-BE49-F238E27FC236}">
                <a16:creationId xmlns:a16="http://schemas.microsoft.com/office/drawing/2014/main" id="{752B34C1-A407-CAA0-CFB9-22999D237C07}"/>
              </a:ext>
            </a:extLst>
          </p:cNvPr>
          <p:cNvSpPr/>
          <p:nvPr/>
        </p:nvSpPr>
        <p:spPr>
          <a:xfrm rot="16200000">
            <a:off x="2328017" y="5220069"/>
            <a:ext cx="314614" cy="149219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4C3DDB09-5812-7B5E-BF09-4A8DF5C2653E}"/>
              </a:ext>
            </a:extLst>
          </p:cNvPr>
          <p:cNvSpPr/>
          <p:nvPr/>
        </p:nvSpPr>
        <p:spPr>
          <a:xfrm rot="16200000">
            <a:off x="2328017" y="4569465"/>
            <a:ext cx="314614" cy="149219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906487E3-9C4C-F839-A978-90A02B4640E1}"/>
              </a:ext>
            </a:extLst>
          </p:cNvPr>
          <p:cNvSpPr/>
          <p:nvPr/>
        </p:nvSpPr>
        <p:spPr>
          <a:xfrm rot="16200000">
            <a:off x="2328017" y="3874860"/>
            <a:ext cx="314614" cy="149219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0158B34B-5E87-DA5C-1EC7-19B29F3507EB}"/>
              </a:ext>
            </a:extLst>
          </p:cNvPr>
          <p:cNvSpPr/>
          <p:nvPr/>
        </p:nvSpPr>
        <p:spPr>
          <a:xfrm rot="16200000">
            <a:off x="2328017" y="2563163"/>
            <a:ext cx="314614" cy="149219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D1C7B3-E322-F86F-797F-87CD74729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1049383"/>
          </a:xfrm>
        </p:spPr>
        <p:txBody>
          <a:bodyPr>
            <a:normAutofit/>
          </a:bodyPr>
          <a:lstStyle/>
          <a:p>
            <a:r>
              <a:rPr lang="en-US" dirty="0"/>
              <a:t>To add a key/value, we feed the key through a </a:t>
            </a:r>
            <a:r>
              <a:rPr lang="en-US" b="1" dirty="0"/>
              <a:t>hash function</a:t>
            </a:r>
          </a:p>
          <a:p>
            <a:r>
              <a:rPr lang="en-US" dirty="0"/>
              <a:t>The hash, modulo the bucket count, determines the pair’s bucket no.</a:t>
            </a:r>
            <a:endParaRPr lang="en-US" b="1" dirty="0">
              <a:solidFill>
                <a:srgbClr val="6F42C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880538-5B48-493F-9BCE-2EDCF409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 dirty="0"/>
              <a:t> implemented?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72A2A6-ABFA-CA83-5817-29C374B0E424}"/>
              </a:ext>
            </a:extLst>
          </p:cNvPr>
          <p:cNvGrpSpPr/>
          <p:nvPr/>
        </p:nvGrpSpPr>
        <p:grpSpPr>
          <a:xfrm>
            <a:off x="933092" y="2991087"/>
            <a:ext cx="1135194" cy="658116"/>
            <a:chOff x="2565950" y="3375362"/>
            <a:chExt cx="1135194" cy="65811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2733B9D-C692-E61B-63C3-A698161A88D7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76B9099-D5EF-475C-5720-C555D8D67EA4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CBC7946-F0E7-8E54-E61F-B391B9E68612}"/>
              </a:ext>
            </a:extLst>
          </p:cNvPr>
          <p:cNvGrpSpPr/>
          <p:nvPr/>
        </p:nvGrpSpPr>
        <p:grpSpPr>
          <a:xfrm>
            <a:off x="933092" y="3649203"/>
            <a:ext cx="1135194" cy="658116"/>
            <a:chOff x="2565950" y="3375362"/>
            <a:chExt cx="1135194" cy="65811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E7958F-E36D-B533-5D41-8C133C3A601E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64BBDCF-FAAB-CB64-5FD0-4893500375E6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6470F11-3FAB-BDCE-E088-503AB769D967}"/>
              </a:ext>
            </a:extLst>
          </p:cNvPr>
          <p:cNvGrpSpPr/>
          <p:nvPr/>
        </p:nvGrpSpPr>
        <p:grpSpPr>
          <a:xfrm>
            <a:off x="933092" y="4301436"/>
            <a:ext cx="1135194" cy="658116"/>
            <a:chOff x="2565950" y="3375362"/>
            <a:chExt cx="1135194" cy="65811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FDF37F-055B-D74A-5C94-00A4500A1E2A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D08C3F5-2B48-60A1-CCDC-DD1C2733F264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2306F8-5A8E-5A3A-FCC0-8C3CE40F5013}"/>
              </a:ext>
            </a:extLst>
          </p:cNvPr>
          <p:cNvGrpSpPr/>
          <p:nvPr/>
        </p:nvGrpSpPr>
        <p:grpSpPr>
          <a:xfrm>
            <a:off x="933092" y="4959552"/>
            <a:ext cx="1135194" cy="658116"/>
            <a:chOff x="2565950" y="3375362"/>
            <a:chExt cx="1135194" cy="65811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36DB334-B9C2-24AC-4559-2A0CD2852A36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604B05-52E9-BF1B-92D1-4F260F36D8F0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36EAA0C-F342-39E9-018E-471AD8A992B0}"/>
              </a:ext>
            </a:extLst>
          </p:cNvPr>
          <p:cNvGrpSpPr/>
          <p:nvPr/>
        </p:nvGrpSpPr>
        <p:grpSpPr>
          <a:xfrm>
            <a:off x="217714" y="5619912"/>
            <a:ext cx="1850572" cy="658116"/>
            <a:chOff x="1850572" y="3375362"/>
            <a:chExt cx="1850572" cy="65811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9C3FD7-1096-2FCD-58B1-EFE8F3A241D2}"/>
                </a:ext>
              </a:extLst>
            </p:cNvPr>
            <p:cNvSpPr txBox="1"/>
            <p:nvPr/>
          </p:nvSpPr>
          <p:spPr>
            <a:xfrm>
              <a:off x="1850572" y="3518453"/>
              <a:ext cx="1020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B9D81EB-28FB-515A-749D-F53BDA0B08B5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6BD6581-74AF-3D50-DEAE-465E4171F2FA}"/>
              </a:ext>
            </a:extLst>
          </p:cNvPr>
          <p:cNvGrpSpPr/>
          <p:nvPr/>
        </p:nvGrpSpPr>
        <p:grpSpPr>
          <a:xfrm>
            <a:off x="3231420" y="3070987"/>
            <a:ext cx="1975105" cy="499371"/>
            <a:chOff x="8426362" y="1541417"/>
            <a:chExt cx="1975105" cy="63485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144B8E0-4EA1-A226-41C5-6DF95BCC9C87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“Chris”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3020BF6-7B94-C03F-71FD-74320680BA54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31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7F97F1C-DA21-8B88-A417-45F6EBBE09AC}"/>
              </a:ext>
            </a:extLst>
          </p:cNvPr>
          <p:cNvGrpSpPr/>
          <p:nvPr/>
        </p:nvGrpSpPr>
        <p:grpSpPr>
          <a:xfrm>
            <a:off x="3231420" y="4382684"/>
            <a:ext cx="1975105" cy="499371"/>
            <a:chOff x="8426362" y="1541417"/>
            <a:chExt cx="1975105" cy="63485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3D0153D-8208-BB4E-D1C9-E24FAEE76652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“Nick”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D1370EE-C887-0573-2B5E-BD862E959106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51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B30908D-7749-AE61-17BE-226B6278F3DD}"/>
              </a:ext>
            </a:extLst>
          </p:cNvPr>
          <p:cNvGrpSpPr/>
          <p:nvPr/>
        </p:nvGrpSpPr>
        <p:grpSpPr>
          <a:xfrm>
            <a:off x="3231420" y="5077289"/>
            <a:ext cx="1975105" cy="499371"/>
            <a:chOff x="8426362" y="1541417"/>
            <a:chExt cx="1975105" cy="63485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CECD5DB-DF99-87C7-4DDC-BDCCB1AE2B31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“Sean”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C7A8886-9F37-BEE1-BCD0-B5167C1308ED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35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333C6FF-DF56-2D18-1960-47984C164960}"/>
              </a:ext>
            </a:extLst>
          </p:cNvPr>
          <p:cNvGrpSpPr/>
          <p:nvPr/>
        </p:nvGrpSpPr>
        <p:grpSpPr>
          <a:xfrm>
            <a:off x="6004560" y="3355420"/>
            <a:ext cx="5462015" cy="1598117"/>
            <a:chOff x="6004560" y="2792309"/>
            <a:chExt cx="5462015" cy="1598117"/>
          </a:xfrm>
        </p:grpSpPr>
        <p:sp>
          <p:nvSpPr>
            <p:cNvPr id="50" name="Content Placeholder 2">
              <a:extLst>
                <a:ext uri="{FF2B5EF4-FFF2-40B4-BE49-F238E27FC236}">
                  <a16:creationId xmlns:a16="http://schemas.microsoft.com/office/drawing/2014/main" id="{514B84FC-424D-4E73-E9D7-63302E76D9EA}"/>
                </a:ext>
              </a:extLst>
            </p:cNvPr>
            <p:cNvSpPr txBox="1">
              <a:spLocks/>
            </p:cNvSpPr>
            <p:nvPr/>
          </p:nvSpPr>
          <p:spPr>
            <a:xfrm>
              <a:off x="6153916" y="2792309"/>
              <a:ext cx="5312659" cy="159811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 anchor="ctr">
              <a:noAutofit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BD11E84-CF77-24DE-79D4-2B084923929C}"/>
                    </a:ext>
                  </a:extLst>
                </p:cNvPr>
                <p:cNvSpPr/>
                <p:nvPr/>
              </p:nvSpPr>
              <p:spPr>
                <a:xfrm>
                  <a:off x="8190432" y="3184177"/>
                  <a:ext cx="1137061" cy="80120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EmbedMenlo" panose="020B0609030804020204" pitchFamily="49" charset="0"/>
                            <a:cs typeface="EmbedMenlo" panose="020B0609030804020204" pitchFamily="49" charset="0"/>
                          </a:rPr>
                          <m:t>   </m:t>
                        </m:r>
                        <m:r>
                          <a:rPr lang="en-US" sz="2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EmbedMenlo" panose="020B0609030804020204" pitchFamily="49" charset="0"/>
                            <a:cs typeface="EmbedMenlo" panose="020B0609030804020204" pitchFamily="49" charset="0"/>
                          </a:rPr>
                          <m:t>𝒇</m:t>
                        </m:r>
                        <m:r>
                          <a:rPr lang="en-US" sz="2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EmbedMenlo" panose="020B0609030804020204" pitchFamily="49" charset="0"/>
                            <a:cs typeface="EmbedMenlo" panose="020B0609030804020204" pitchFamily="49" charset="0"/>
                          </a:rPr>
                          <m:t>(</m:t>
                        </m:r>
                        <m:r>
                          <a:rPr lang="en-US" sz="2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EmbedMenlo" panose="020B0609030804020204" pitchFamily="49" charset="0"/>
                            <a:cs typeface="EmbedMenlo" panose="020B0609030804020204" pitchFamily="49" charset="0"/>
                          </a:rPr>
                          <m:t>𝒙</m:t>
                        </m:r>
                        <m:r>
                          <a:rPr lang="en-US" sz="2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EmbedMenlo" panose="020B0609030804020204" pitchFamily="49" charset="0"/>
                            <a:cs typeface="EmbedMenlo" panose="020B0609030804020204" pitchFamily="49" charset="0"/>
                          </a:rPr>
                          <m:t>)</m:t>
                        </m:r>
                      </m:oMath>
                    </m:oMathPara>
                  </a14:m>
                  <a:endParaRPr lang="en-US" sz="26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BD11E84-CF77-24DE-79D4-2B08492392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0432" y="3184177"/>
                  <a:ext cx="1137061" cy="801207"/>
                </a:xfrm>
                <a:prstGeom prst="rect">
                  <a:avLst/>
                </a:prstGeom>
                <a:blipFill>
                  <a:blip r:embed="rId2"/>
                  <a:stretch>
                    <a:fillRect l="-1087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DEE2537-8E15-80F0-E24B-BC6212B787E7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 flipV="1">
              <a:off x="7782829" y="3584781"/>
              <a:ext cx="407603" cy="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01DA0C6-656B-1160-C48F-E7DB7C9DA176}"/>
                </a:ext>
              </a:extLst>
            </p:cNvPr>
            <p:cNvCxnSpPr>
              <a:cxnSpLocks/>
              <a:stCxn id="32" idx="3"/>
              <a:endCxn id="41" idx="1"/>
            </p:cNvCxnSpPr>
            <p:nvPr/>
          </p:nvCxnSpPr>
          <p:spPr>
            <a:xfrm>
              <a:off x="9327493" y="3584781"/>
              <a:ext cx="453605" cy="206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0E05E2E-66A1-4006-1B00-82B4373E63E4}"/>
                </a:ext>
              </a:extLst>
            </p:cNvPr>
            <p:cNvSpPr txBox="1"/>
            <p:nvPr/>
          </p:nvSpPr>
          <p:spPr>
            <a:xfrm>
              <a:off x="9781098" y="3386793"/>
              <a:ext cx="14629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80489869</a:t>
              </a:r>
              <a:endParaRPr lang="en-US" sz="2000" b="1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C3BCB99-4098-7081-3B86-BC7F722F8DBE}"/>
                </a:ext>
              </a:extLst>
            </p:cNvPr>
            <p:cNvSpPr txBox="1"/>
            <p:nvPr/>
          </p:nvSpPr>
          <p:spPr>
            <a:xfrm>
              <a:off x="6004560" y="3384724"/>
              <a:ext cx="17322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“CS106L”</a:t>
              </a:r>
            </a:p>
          </p:txBody>
        </p:sp>
      </p:grp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011E5611-5522-EAEF-480C-582BBA217C75}"/>
              </a:ext>
            </a:extLst>
          </p:cNvPr>
          <p:cNvSpPr txBox="1">
            <a:spLocks/>
          </p:cNvSpPr>
          <p:nvPr/>
        </p:nvSpPr>
        <p:spPr>
          <a:xfrm>
            <a:off x="6153916" y="5158254"/>
            <a:ext cx="5312659" cy="113196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80489869</a:t>
            </a:r>
            <a:r>
              <a:rPr lang="en-US" sz="24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mod </a:t>
            </a:r>
            <a:r>
              <a:rPr lang="en-US" sz="24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4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</a:t>
            </a:r>
            <a:r>
              <a:rPr lang="en-US" sz="24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endParaRPr lang="en-US" sz="2400" b="1" dirty="0">
              <a:solidFill>
                <a:srgbClr val="6F42C1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B99ED56-F055-9D02-C34E-6A2B9D7B17EF}"/>
              </a:ext>
            </a:extLst>
          </p:cNvPr>
          <p:cNvGrpSpPr/>
          <p:nvPr/>
        </p:nvGrpSpPr>
        <p:grpSpPr>
          <a:xfrm>
            <a:off x="3231420" y="5727893"/>
            <a:ext cx="1975105" cy="499371"/>
            <a:chOff x="8426362" y="1541417"/>
            <a:chExt cx="1975105" cy="634855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4D5F9E4-F8B5-47CE-A524-A88833EDF480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“CS106L”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BEC451A-56BC-3499-FA84-2AD98FFC32F6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BF240FAF-1967-8011-65B4-7B79347B3111}"/>
              </a:ext>
            </a:extLst>
          </p:cNvPr>
          <p:cNvSpPr txBox="1"/>
          <p:nvPr/>
        </p:nvSpPr>
        <p:spPr>
          <a:xfrm>
            <a:off x="6153916" y="2783410"/>
            <a:ext cx="5312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x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map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400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"CS106L"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29058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1" grpId="0" animBg="1"/>
      <p:bldP spid="59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A2A7FD-E04F-67FF-0103-DB4546430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1110343"/>
          </a:xfrm>
        </p:spPr>
        <p:txBody>
          <a:bodyPr/>
          <a:lstStyle/>
          <a:p>
            <a:r>
              <a:rPr lang="en-US" dirty="0"/>
              <a:t>“Scrambles” a key into a 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dirty="0"/>
              <a:t> (64 bit)</a:t>
            </a:r>
          </a:p>
          <a:p>
            <a:r>
              <a:rPr lang="en-US" dirty="0"/>
              <a:t>Small changes in the input should produce large changes in the output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E8A4E0-6AA8-6DB0-D0B8-94C57B157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hash function?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D1A6B5-BC39-6D7C-9610-545044066C17}"/>
              </a:ext>
            </a:extLst>
          </p:cNvPr>
          <p:cNvSpPr txBox="1">
            <a:spLocks/>
          </p:cNvSpPr>
          <p:nvPr/>
        </p:nvSpPr>
        <p:spPr>
          <a:xfrm>
            <a:off x="3514348" y="2795452"/>
            <a:ext cx="5312659" cy="159811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24967AE-28A6-744E-6FF7-4EFBD00D54A2}"/>
                  </a:ext>
                </a:extLst>
              </p:cNvPr>
              <p:cNvSpPr/>
              <p:nvPr/>
            </p:nvSpPr>
            <p:spPr>
              <a:xfrm>
                <a:off x="5550864" y="3187320"/>
                <a:ext cx="1137061" cy="801207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m:t>   </m:t>
                      </m:r>
                      <m:r>
                        <a:rPr lang="en-US" sz="2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m:t>𝒇</m:t>
                      </m:r>
                      <m:r>
                        <a:rPr lang="en-US" sz="2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m:t>(</m:t>
                      </m:r>
                      <m:r>
                        <a:rPr lang="en-US" sz="2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m:t>𝒙</m:t>
                      </m:r>
                      <m:r>
                        <a:rPr lang="en-US" sz="2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m:t>)</m:t>
                      </m:r>
                    </m:oMath>
                  </m:oMathPara>
                </a14:m>
                <a:endParaRPr lang="en-US" sz="26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24967AE-28A6-744E-6FF7-4EFBD00D54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864" y="3187320"/>
                <a:ext cx="1137061" cy="801207"/>
              </a:xfrm>
              <a:prstGeom prst="rect">
                <a:avLst/>
              </a:prstGeom>
              <a:blipFill>
                <a:blip r:embed="rId2"/>
                <a:stretch>
                  <a:fillRect l="-1087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71F1D95-7443-C901-220B-FB74082D20E6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143261" y="3336084"/>
            <a:ext cx="407603" cy="2518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1F7D1B-6665-BEF6-7BFF-AA3DBF02FFF6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6687925" y="3374184"/>
            <a:ext cx="453605" cy="2137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688C59A-8C7B-DA62-66CF-9CE3D579586A}"/>
              </a:ext>
            </a:extLst>
          </p:cNvPr>
          <p:cNvSpPr txBox="1"/>
          <p:nvPr/>
        </p:nvSpPr>
        <p:spPr>
          <a:xfrm>
            <a:off x="7141530" y="3174129"/>
            <a:ext cx="1462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80489869</a:t>
            </a:r>
            <a:endParaRPr lang="en-US" sz="2000" b="1" dirty="0">
              <a:solidFill>
                <a:srgbClr val="6F42C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5D3837-6F71-7A85-8DF0-0DDAEB795A29}"/>
              </a:ext>
            </a:extLst>
          </p:cNvPr>
          <p:cNvSpPr txBox="1"/>
          <p:nvPr/>
        </p:nvSpPr>
        <p:spPr>
          <a:xfrm>
            <a:off x="3364992" y="3136029"/>
            <a:ext cx="1732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“CS106L”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937502-EE26-2BF1-F9D0-58E75732CADE}"/>
              </a:ext>
            </a:extLst>
          </p:cNvPr>
          <p:cNvGrpSpPr/>
          <p:nvPr/>
        </p:nvGrpSpPr>
        <p:grpSpPr>
          <a:xfrm>
            <a:off x="3364992" y="4685533"/>
            <a:ext cx="5462015" cy="1598117"/>
            <a:chOff x="6004560" y="2792309"/>
            <a:chExt cx="5462015" cy="1598117"/>
          </a:xfrm>
        </p:grpSpPr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E7DB5D23-77E7-3CCC-6494-A477E8CEE601}"/>
                </a:ext>
              </a:extLst>
            </p:cNvPr>
            <p:cNvSpPr txBox="1">
              <a:spLocks/>
            </p:cNvSpPr>
            <p:nvPr/>
          </p:nvSpPr>
          <p:spPr>
            <a:xfrm>
              <a:off x="6153916" y="2792309"/>
              <a:ext cx="5312659" cy="159811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 anchor="ctr">
              <a:noAutofit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735CCC57-B7C2-1AA6-8163-B69310128A74}"/>
                    </a:ext>
                  </a:extLst>
                </p:cNvPr>
                <p:cNvSpPr/>
                <p:nvPr/>
              </p:nvSpPr>
              <p:spPr>
                <a:xfrm>
                  <a:off x="8190432" y="3184177"/>
                  <a:ext cx="1137061" cy="80120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EmbedMenlo" panose="020B0609030804020204" pitchFamily="49" charset="0"/>
                            <a:cs typeface="EmbedMenlo" panose="020B0609030804020204" pitchFamily="49" charset="0"/>
                          </a:rPr>
                          <m:t>   </m:t>
                        </m:r>
                        <m:r>
                          <a:rPr lang="en-US" sz="2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EmbedMenlo" panose="020B0609030804020204" pitchFamily="49" charset="0"/>
                            <a:cs typeface="EmbedMenlo" panose="020B0609030804020204" pitchFamily="49" charset="0"/>
                          </a:rPr>
                          <m:t>𝒇</m:t>
                        </m:r>
                        <m:r>
                          <a:rPr lang="en-US" sz="2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EmbedMenlo" panose="020B0609030804020204" pitchFamily="49" charset="0"/>
                            <a:cs typeface="EmbedMenlo" panose="020B0609030804020204" pitchFamily="49" charset="0"/>
                          </a:rPr>
                          <m:t>(</m:t>
                        </m:r>
                        <m:r>
                          <a:rPr lang="en-US" sz="2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EmbedMenlo" panose="020B0609030804020204" pitchFamily="49" charset="0"/>
                            <a:cs typeface="EmbedMenlo" panose="020B0609030804020204" pitchFamily="49" charset="0"/>
                          </a:rPr>
                          <m:t>𝒙</m:t>
                        </m:r>
                        <m:r>
                          <a:rPr lang="en-US" sz="2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EmbedMenlo" panose="020B0609030804020204" pitchFamily="49" charset="0"/>
                            <a:cs typeface="EmbedMenlo" panose="020B0609030804020204" pitchFamily="49" charset="0"/>
                          </a:rPr>
                          <m:t>)</m:t>
                        </m:r>
                      </m:oMath>
                    </m:oMathPara>
                  </a14:m>
                  <a:endParaRPr lang="en-US" sz="26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endParaRP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735CCC57-B7C2-1AA6-8163-B69310128A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0432" y="3184177"/>
                  <a:ext cx="1137061" cy="801207"/>
                </a:xfrm>
                <a:prstGeom prst="rect">
                  <a:avLst/>
                </a:prstGeom>
                <a:blipFill>
                  <a:blip r:embed="rId3"/>
                  <a:stretch>
                    <a:fillRect l="-1087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7AFE0AF-0156-3A4F-1F6B-7FFC6BDB07CE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 flipV="1">
              <a:off x="7782829" y="3584781"/>
              <a:ext cx="407603" cy="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E265B4F-9597-FFF9-334C-6BE2D1BAC93E}"/>
                </a:ext>
              </a:extLst>
            </p:cNvPr>
            <p:cNvCxnSpPr>
              <a:cxnSpLocks/>
              <a:stCxn id="14" idx="3"/>
              <a:endCxn id="17" idx="1"/>
            </p:cNvCxnSpPr>
            <p:nvPr/>
          </p:nvCxnSpPr>
          <p:spPr>
            <a:xfrm>
              <a:off x="9327493" y="3584781"/>
              <a:ext cx="453605" cy="206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6127C64-9767-66FC-D18B-28C3FF9994B4}"/>
                </a:ext>
              </a:extLst>
            </p:cNvPr>
            <p:cNvSpPr txBox="1"/>
            <p:nvPr/>
          </p:nvSpPr>
          <p:spPr>
            <a:xfrm>
              <a:off x="9781098" y="3386793"/>
              <a:ext cx="14629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31580239</a:t>
              </a:r>
              <a:endParaRPr lang="en-US" sz="2000" b="1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CF637E-26A4-9B1D-99E5-AF4B33D69B79}"/>
                </a:ext>
              </a:extLst>
            </p:cNvPr>
            <p:cNvSpPr txBox="1"/>
            <p:nvPr/>
          </p:nvSpPr>
          <p:spPr>
            <a:xfrm>
              <a:off x="6004560" y="3384724"/>
              <a:ext cx="17322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“CS106B”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09C7295-CCC2-4D0E-BC2C-2E5B1964E139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5166262" y="3587924"/>
            <a:ext cx="384602" cy="32063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626DC69-14E8-5304-F540-80B50EAD7EFA}"/>
              </a:ext>
            </a:extLst>
          </p:cNvPr>
          <p:cNvSpPr txBox="1"/>
          <p:nvPr/>
        </p:nvSpPr>
        <p:spPr>
          <a:xfrm>
            <a:off x="3387993" y="3708507"/>
            <a:ext cx="1732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“CS106L”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48F9373-33B3-FC8C-CF7A-EF13EA874162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6687925" y="3587924"/>
            <a:ext cx="434702" cy="20880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37A3D50-5165-A6F3-4B0B-787EE469145C}"/>
              </a:ext>
            </a:extLst>
          </p:cNvPr>
          <p:cNvSpPr txBox="1"/>
          <p:nvPr/>
        </p:nvSpPr>
        <p:spPr>
          <a:xfrm>
            <a:off x="7122627" y="3596670"/>
            <a:ext cx="1462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80489869</a:t>
            </a:r>
            <a:endParaRPr lang="en-US" sz="2000" b="1" dirty="0">
              <a:solidFill>
                <a:srgbClr val="6F42C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94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/>
      <p:bldP spid="11" grpId="0"/>
      <p:bldP spid="20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8E972C-BE0D-E255-75B7-93DAFB3EA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Organized Garage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EBF4B82-EB00-C921-52CE-F6F842C6E958}"/>
              </a:ext>
            </a:extLst>
          </p:cNvPr>
          <p:cNvGrpSpPr/>
          <p:nvPr/>
        </p:nvGrpSpPr>
        <p:grpSpPr>
          <a:xfrm>
            <a:off x="6366934" y="2188421"/>
            <a:ext cx="2019792" cy="1366135"/>
            <a:chOff x="6096000" y="1951354"/>
            <a:chExt cx="2019792" cy="1366135"/>
          </a:xfrm>
        </p:grpSpPr>
        <p:pic>
          <p:nvPicPr>
            <p:cNvPr id="4" name="Picture 4" descr="Open Cardboard Box PNG Clip Art - Best WEB Clipart">
              <a:extLst>
                <a:ext uri="{FF2B5EF4-FFF2-40B4-BE49-F238E27FC236}">
                  <a16:creationId xmlns:a16="http://schemas.microsoft.com/office/drawing/2014/main" id="{E186C442-A55A-860E-9FD8-3A32AA1BF1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951355"/>
              <a:ext cx="2019792" cy="1366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7C2C927-66CA-F3E9-F4D9-6980BB1D25BB}"/>
                </a:ext>
              </a:extLst>
            </p:cNvPr>
            <p:cNvSpPr txBox="1"/>
            <p:nvPr/>
          </p:nvSpPr>
          <p:spPr>
            <a:xfrm>
              <a:off x="6096000" y="1951354"/>
              <a:ext cx="2019792" cy="136613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  <a:latin typeface="Open Sans ExtraBold" pitchFamily="2" charset="0"/>
                  <a:ea typeface="Open Sans ExtraBold" pitchFamily="2" charset="0"/>
                  <a:cs typeface="Open Sans ExtraBold" pitchFamily="2" charset="0"/>
                </a:rPr>
                <a:t>B1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2845723-82AC-044E-7152-FEFF3B01340C}"/>
              </a:ext>
            </a:extLst>
          </p:cNvPr>
          <p:cNvGrpSpPr/>
          <p:nvPr/>
        </p:nvGrpSpPr>
        <p:grpSpPr>
          <a:xfrm>
            <a:off x="8890000" y="2188420"/>
            <a:ext cx="2019792" cy="1366135"/>
            <a:chOff x="6096000" y="1951354"/>
            <a:chExt cx="2019792" cy="1366135"/>
          </a:xfrm>
        </p:grpSpPr>
        <p:pic>
          <p:nvPicPr>
            <p:cNvPr id="40" name="Picture 4" descr="Open Cardboard Box PNG Clip Art - Best WEB Clipart">
              <a:extLst>
                <a:ext uri="{FF2B5EF4-FFF2-40B4-BE49-F238E27FC236}">
                  <a16:creationId xmlns:a16="http://schemas.microsoft.com/office/drawing/2014/main" id="{8B14DDCC-42FB-D107-9946-CBFD04905B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951355"/>
              <a:ext cx="2019792" cy="1366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B292887-7C78-C052-FD67-BFCCFE68D4EB}"/>
                </a:ext>
              </a:extLst>
            </p:cNvPr>
            <p:cNvSpPr txBox="1"/>
            <p:nvPr/>
          </p:nvSpPr>
          <p:spPr>
            <a:xfrm>
              <a:off x="6096000" y="1951354"/>
              <a:ext cx="2019792" cy="136613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  <a:latin typeface="Open Sans ExtraBold" pitchFamily="2" charset="0"/>
                  <a:ea typeface="Open Sans ExtraBold" pitchFamily="2" charset="0"/>
                  <a:cs typeface="Open Sans ExtraBold" pitchFamily="2" charset="0"/>
                </a:rPr>
                <a:t>B2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4E5C873-8A94-D39A-29C8-836E44A9CF8A}"/>
              </a:ext>
            </a:extLst>
          </p:cNvPr>
          <p:cNvGrpSpPr/>
          <p:nvPr/>
        </p:nvGrpSpPr>
        <p:grpSpPr>
          <a:xfrm>
            <a:off x="6366934" y="3783155"/>
            <a:ext cx="2019792" cy="1366135"/>
            <a:chOff x="6096000" y="1951354"/>
            <a:chExt cx="2019792" cy="1366135"/>
          </a:xfrm>
        </p:grpSpPr>
        <p:pic>
          <p:nvPicPr>
            <p:cNvPr id="49" name="Picture 4" descr="Open Cardboard Box PNG Clip Art - Best WEB Clipart">
              <a:extLst>
                <a:ext uri="{FF2B5EF4-FFF2-40B4-BE49-F238E27FC236}">
                  <a16:creationId xmlns:a16="http://schemas.microsoft.com/office/drawing/2014/main" id="{0CB92EFC-D49D-91C4-C755-1C28232C57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951355"/>
              <a:ext cx="2019792" cy="1366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AF6BEDC-50F0-A624-5B1E-5B97E56D26DD}"/>
                </a:ext>
              </a:extLst>
            </p:cNvPr>
            <p:cNvSpPr txBox="1"/>
            <p:nvPr/>
          </p:nvSpPr>
          <p:spPr>
            <a:xfrm>
              <a:off x="6096000" y="1951354"/>
              <a:ext cx="2019792" cy="136613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  <a:latin typeface="Open Sans ExtraBold" pitchFamily="2" charset="0"/>
                  <a:ea typeface="Open Sans ExtraBold" pitchFamily="2" charset="0"/>
                  <a:cs typeface="Open Sans ExtraBold" pitchFamily="2" charset="0"/>
                </a:rPr>
                <a:t>B3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7B0FD16-610B-CD92-6F95-E7F0B586F6CC}"/>
              </a:ext>
            </a:extLst>
          </p:cNvPr>
          <p:cNvGrpSpPr/>
          <p:nvPr/>
        </p:nvGrpSpPr>
        <p:grpSpPr>
          <a:xfrm>
            <a:off x="8890000" y="3783154"/>
            <a:ext cx="2019792" cy="1366135"/>
            <a:chOff x="6096000" y="1951354"/>
            <a:chExt cx="2019792" cy="1366135"/>
          </a:xfrm>
        </p:grpSpPr>
        <p:pic>
          <p:nvPicPr>
            <p:cNvPr id="52" name="Picture 4" descr="Open Cardboard Box PNG Clip Art - Best WEB Clipart">
              <a:extLst>
                <a:ext uri="{FF2B5EF4-FFF2-40B4-BE49-F238E27FC236}">
                  <a16:creationId xmlns:a16="http://schemas.microsoft.com/office/drawing/2014/main" id="{B8DE9321-14CA-1604-2A2E-2DFC285C98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951355"/>
              <a:ext cx="2019792" cy="1366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BF5F9E5-C138-9552-DA17-2F3BF432D9FA}"/>
                </a:ext>
              </a:extLst>
            </p:cNvPr>
            <p:cNvSpPr txBox="1"/>
            <p:nvPr/>
          </p:nvSpPr>
          <p:spPr>
            <a:xfrm>
              <a:off x="6096000" y="1951354"/>
              <a:ext cx="2019792" cy="136613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  <a:latin typeface="Open Sans ExtraBold" pitchFamily="2" charset="0"/>
                  <a:ea typeface="Open Sans ExtraBold" pitchFamily="2" charset="0"/>
                  <a:cs typeface="Open Sans ExtraBold" pitchFamily="2" charset="0"/>
                </a:rPr>
                <a:t>B4</a:t>
              </a:r>
            </a:p>
          </p:txBody>
        </p:sp>
      </p:grpSp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5CE2902A-50A1-C6D1-02D1-C5D710DBC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063748"/>
              </p:ext>
            </p:extLst>
          </p:nvPr>
        </p:nvGraphicFramePr>
        <p:xfrm>
          <a:off x="1473200" y="2627454"/>
          <a:ext cx="2590800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42533">
                  <a:extLst>
                    <a:ext uri="{9D8B030D-6E8A-4147-A177-3AD203B41FA5}">
                      <a16:colId xmlns:a16="http://schemas.microsoft.com/office/drawing/2014/main" val="3663824073"/>
                    </a:ext>
                  </a:extLst>
                </a:gridCol>
                <a:gridCol w="948267">
                  <a:extLst>
                    <a:ext uri="{9D8B030D-6E8A-4147-A177-3AD203B41FA5}">
                      <a16:colId xmlns:a16="http://schemas.microsoft.com/office/drawing/2014/main" val="352454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115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B1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85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DVDs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B2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409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Books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B3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931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Snacks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B4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490271"/>
                  </a:ext>
                </a:extLst>
              </a:tr>
            </a:tbl>
          </a:graphicData>
        </a:graphic>
      </p:graphicFrame>
      <p:pic>
        <p:nvPicPr>
          <p:cNvPr id="2052" name="Picture 4" descr="Wrench PNG Transparent Images">
            <a:extLst>
              <a:ext uri="{FF2B5EF4-FFF2-40B4-BE49-F238E27FC236}">
                <a16:creationId xmlns:a16="http://schemas.microsoft.com/office/drawing/2014/main" id="{325E9026-F114-3BA0-3441-CDCA274D7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53658">
            <a:off x="6493885" y="1937112"/>
            <a:ext cx="2138039" cy="122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69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23 0.01134 L -0.00286 -0.1680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-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own Arrow 26">
            <a:extLst>
              <a:ext uri="{FF2B5EF4-FFF2-40B4-BE49-F238E27FC236}">
                <a16:creationId xmlns:a16="http://schemas.microsoft.com/office/drawing/2014/main" id="{4C3DDB09-5812-7B5E-BF09-4A8DF5C2653E}"/>
              </a:ext>
            </a:extLst>
          </p:cNvPr>
          <p:cNvSpPr/>
          <p:nvPr/>
        </p:nvSpPr>
        <p:spPr>
          <a:xfrm rot="16200000">
            <a:off x="1734001" y="4830564"/>
            <a:ext cx="314614" cy="149219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906487E3-9C4C-F839-A978-90A02B4640E1}"/>
              </a:ext>
            </a:extLst>
          </p:cNvPr>
          <p:cNvSpPr/>
          <p:nvPr/>
        </p:nvSpPr>
        <p:spPr>
          <a:xfrm rot="16200000">
            <a:off x="1734001" y="4135959"/>
            <a:ext cx="314614" cy="149219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0158B34B-5E87-DA5C-1EC7-19B29F3507EB}"/>
              </a:ext>
            </a:extLst>
          </p:cNvPr>
          <p:cNvSpPr/>
          <p:nvPr/>
        </p:nvSpPr>
        <p:spPr>
          <a:xfrm rot="16200000">
            <a:off x="1734001" y="2824262"/>
            <a:ext cx="314614" cy="149219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D1C7B3-E322-F86F-797F-87CD74729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1382526"/>
          </a:xfrm>
        </p:spPr>
        <p:txBody>
          <a:bodyPr>
            <a:normAutofit/>
          </a:bodyPr>
          <a:lstStyle/>
          <a:p>
            <a:r>
              <a:rPr lang="en-US" dirty="0"/>
              <a:t>If two keys hash to the same bucket, we get a </a:t>
            </a:r>
            <a:r>
              <a:rPr lang="en-US" b="1" dirty="0"/>
              <a:t>hash collision</a:t>
            </a:r>
          </a:p>
          <a:p>
            <a:r>
              <a:rPr lang="en-US" dirty="0"/>
              <a:t>During lookup, we loop through bucket and check key equality</a:t>
            </a:r>
          </a:p>
          <a:p>
            <a:pPr lvl="1"/>
            <a:r>
              <a:rPr lang="en-US" dirty="0"/>
              <a:t>Two keys with the same hash are not necessarily equal!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880538-5B48-493F-9BCE-2EDCF409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 dirty="0"/>
              <a:t> implemented?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72A2A6-ABFA-CA83-5817-29C374B0E424}"/>
              </a:ext>
            </a:extLst>
          </p:cNvPr>
          <p:cNvGrpSpPr/>
          <p:nvPr/>
        </p:nvGrpSpPr>
        <p:grpSpPr>
          <a:xfrm>
            <a:off x="339076" y="3252186"/>
            <a:ext cx="1135194" cy="658116"/>
            <a:chOff x="2565950" y="3375362"/>
            <a:chExt cx="1135194" cy="65811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2733B9D-C692-E61B-63C3-A698161A88D7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76B9099-D5EF-475C-5720-C555D8D67EA4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CBC7946-F0E7-8E54-E61F-B391B9E68612}"/>
              </a:ext>
            </a:extLst>
          </p:cNvPr>
          <p:cNvGrpSpPr/>
          <p:nvPr/>
        </p:nvGrpSpPr>
        <p:grpSpPr>
          <a:xfrm>
            <a:off x="339076" y="3910302"/>
            <a:ext cx="1135194" cy="658116"/>
            <a:chOff x="2565950" y="3375362"/>
            <a:chExt cx="1135194" cy="65811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E7958F-E36D-B533-5D41-8C133C3A601E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64BBDCF-FAAB-CB64-5FD0-4893500375E6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6470F11-3FAB-BDCE-E088-503AB769D967}"/>
              </a:ext>
            </a:extLst>
          </p:cNvPr>
          <p:cNvGrpSpPr/>
          <p:nvPr/>
        </p:nvGrpSpPr>
        <p:grpSpPr>
          <a:xfrm>
            <a:off x="339076" y="4562535"/>
            <a:ext cx="1135194" cy="658116"/>
            <a:chOff x="2565950" y="3375362"/>
            <a:chExt cx="1135194" cy="65811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FDF37F-055B-D74A-5C94-00A4500A1E2A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D08C3F5-2B48-60A1-CCDC-DD1C2733F264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2306F8-5A8E-5A3A-FCC0-8C3CE40F5013}"/>
              </a:ext>
            </a:extLst>
          </p:cNvPr>
          <p:cNvGrpSpPr/>
          <p:nvPr/>
        </p:nvGrpSpPr>
        <p:grpSpPr>
          <a:xfrm>
            <a:off x="339076" y="5220651"/>
            <a:ext cx="1135194" cy="658116"/>
            <a:chOff x="2565950" y="3375362"/>
            <a:chExt cx="1135194" cy="65811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36DB334-B9C2-24AC-4559-2A0CD2852A36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604B05-52E9-BF1B-92D1-4F260F36D8F0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36EAA0C-F342-39E9-018E-471AD8A992B0}"/>
              </a:ext>
            </a:extLst>
          </p:cNvPr>
          <p:cNvGrpSpPr/>
          <p:nvPr/>
        </p:nvGrpSpPr>
        <p:grpSpPr>
          <a:xfrm>
            <a:off x="-376302" y="5881011"/>
            <a:ext cx="1850572" cy="658116"/>
            <a:chOff x="1850572" y="3375362"/>
            <a:chExt cx="1850572" cy="65811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9C3FD7-1096-2FCD-58B1-EFE8F3A241D2}"/>
                </a:ext>
              </a:extLst>
            </p:cNvPr>
            <p:cNvSpPr txBox="1"/>
            <p:nvPr/>
          </p:nvSpPr>
          <p:spPr>
            <a:xfrm>
              <a:off x="1850572" y="3518453"/>
              <a:ext cx="1020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B9D81EB-28FB-515A-749D-F53BDA0B08B5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6BD6581-74AF-3D50-DEAE-465E4171F2FA}"/>
              </a:ext>
            </a:extLst>
          </p:cNvPr>
          <p:cNvGrpSpPr/>
          <p:nvPr/>
        </p:nvGrpSpPr>
        <p:grpSpPr>
          <a:xfrm>
            <a:off x="2637404" y="3332086"/>
            <a:ext cx="1975105" cy="499371"/>
            <a:chOff x="8426362" y="1541417"/>
            <a:chExt cx="1975105" cy="63485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144B8E0-4EA1-A226-41C5-6DF95BCC9C87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“Chris”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3020BF6-7B94-C03F-71FD-74320680BA54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31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7F97F1C-DA21-8B88-A417-45F6EBBE09AC}"/>
              </a:ext>
            </a:extLst>
          </p:cNvPr>
          <p:cNvGrpSpPr/>
          <p:nvPr/>
        </p:nvGrpSpPr>
        <p:grpSpPr>
          <a:xfrm>
            <a:off x="2637404" y="4643783"/>
            <a:ext cx="1975105" cy="499371"/>
            <a:chOff x="8426362" y="1541417"/>
            <a:chExt cx="1975105" cy="63485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3D0153D-8208-BB4E-D1C9-E24FAEE76652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“Nick”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D1370EE-C887-0573-2B5E-BD862E959106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51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B30908D-7749-AE61-17BE-226B6278F3DD}"/>
              </a:ext>
            </a:extLst>
          </p:cNvPr>
          <p:cNvGrpSpPr/>
          <p:nvPr/>
        </p:nvGrpSpPr>
        <p:grpSpPr>
          <a:xfrm>
            <a:off x="2637404" y="5338388"/>
            <a:ext cx="1975105" cy="499371"/>
            <a:chOff x="8426362" y="1541417"/>
            <a:chExt cx="1975105" cy="63485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CECD5DB-DF99-87C7-4DDC-BDCCB1AE2B31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“Sean”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C7A8886-9F37-BEE1-BCD0-B5167C1308ED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8B0623C-1EC1-8EED-297C-6FE1064F79A8}"/>
              </a:ext>
            </a:extLst>
          </p:cNvPr>
          <p:cNvGrpSpPr/>
          <p:nvPr/>
        </p:nvGrpSpPr>
        <p:grpSpPr>
          <a:xfrm>
            <a:off x="4783196" y="4643783"/>
            <a:ext cx="1975105" cy="499371"/>
            <a:chOff x="8426362" y="1541417"/>
            <a:chExt cx="1975105" cy="63485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1ED09F3-91AD-7843-6F55-079418CB8423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“Keith”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8472BD3-2EC6-3A01-26C3-405A04A45869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2AB7C28-C794-6422-2308-34C7440D9F5F}"/>
              </a:ext>
            </a:extLst>
          </p:cNvPr>
          <p:cNvGrpSpPr/>
          <p:nvPr/>
        </p:nvGrpSpPr>
        <p:grpSpPr>
          <a:xfrm>
            <a:off x="7001571" y="3803365"/>
            <a:ext cx="4830571" cy="1232800"/>
            <a:chOff x="6004560" y="2974968"/>
            <a:chExt cx="5462015" cy="1232800"/>
          </a:xfrm>
        </p:grpSpPr>
        <p:sp>
          <p:nvSpPr>
            <p:cNvPr id="37" name="Content Placeholder 2">
              <a:extLst>
                <a:ext uri="{FF2B5EF4-FFF2-40B4-BE49-F238E27FC236}">
                  <a16:creationId xmlns:a16="http://schemas.microsoft.com/office/drawing/2014/main" id="{C1F35E5E-32FB-80E6-FDCF-22F504A17D9E}"/>
                </a:ext>
              </a:extLst>
            </p:cNvPr>
            <p:cNvSpPr txBox="1">
              <a:spLocks/>
            </p:cNvSpPr>
            <p:nvPr/>
          </p:nvSpPr>
          <p:spPr>
            <a:xfrm>
              <a:off x="6153916" y="2974968"/>
              <a:ext cx="5312659" cy="1232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 anchor="ctr">
              <a:noAutofit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E8F89998-45EF-4606-82E5-79D7C5CE0F41}"/>
                    </a:ext>
                  </a:extLst>
                </p:cNvPr>
                <p:cNvSpPr/>
                <p:nvPr/>
              </p:nvSpPr>
              <p:spPr>
                <a:xfrm>
                  <a:off x="8190432" y="3184177"/>
                  <a:ext cx="1137061" cy="80120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EmbedMenlo" panose="020B0609030804020204" pitchFamily="49" charset="0"/>
                            <a:cs typeface="EmbedMenlo" panose="020B0609030804020204" pitchFamily="49" charset="0"/>
                          </a:rPr>
                          <m:t>   </m:t>
                        </m:r>
                        <m:r>
                          <a:rPr lang="en-US" sz="2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EmbedMenlo" panose="020B0609030804020204" pitchFamily="49" charset="0"/>
                            <a:cs typeface="EmbedMenlo" panose="020B0609030804020204" pitchFamily="49" charset="0"/>
                          </a:rPr>
                          <m:t>𝒇</m:t>
                        </m:r>
                        <m:r>
                          <a:rPr lang="en-US" sz="2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EmbedMenlo" panose="020B0609030804020204" pitchFamily="49" charset="0"/>
                            <a:cs typeface="EmbedMenlo" panose="020B0609030804020204" pitchFamily="49" charset="0"/>
                          </a:rPr>
                          <m:t>(</m:t>
                        </m:r>
                        <m:r>
                          <a:rPr lang="en-US" sz="2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EmbedMenlo" panose="020B0609030804020204" pitchFamily="49" charset="0"/>
                            <a:cs typeface="EmbedMenlo" panose="020B0609030804020204" pitchFamily="49" charset="0"/>
                          </a:rPr>
                          <m:t>𝒙</m:t>
                        </m:r>
                        <m:r>
                          <a:rPr lang="en-US" sz="2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EmbedMenlo" panose="020B0609030804020204" pitchFamily="49" charset="0"/>
                            <a:cs typeface="EmbedMenlo" panose="020B0609030804020204" pitchFamily="49" charset="0"/>
                          </a:rPr>
                          <m:t>)</m:t>
                        </m:r>
                      </m:oMath>
                    </m:oMathPara>
                  </a14:m>
                  <a:endParaRPr lang="en-US" sz="26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endParaRPr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E8F89998-45EF-4606-82E5-79D7C5CE0F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0432" y="3184177"/>
                  <a:ext cx="1137061" cy="801207"/>
                </a:xfrm>
                <a:prstGeom prst="rect">
                  <a:avLst/>
                </a:prstGeom>
                <a:blipFill>
                  <a:blip r:embed="rId3"/>
                  <a:stretch>
                    <a:fillRect l="-1975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41DA1DB-01B5-5B59-FF4C-1DEE7B5190F2}"/>
                </a:ext>
              </a:extLst>
            </p:cNvPr>
            <p:cNvCxnSpPr>
              <a:cxnSpLocks/>
              <a:endCxn id="39" idx="1"/>
            </p:cNvCxnSpPr>
            <p:nvPr/>
          </p:nvCxnSpPr>
          <p:spPr>
            <a:xfrm flipV="1">
              <a:off x="7782829" y="3584781"/>
              <a:ext cx="407603" cy="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6D7EFC1-87CD-7DF6-B144-9B9BE5DB8109}"/>
                </a:ext>
              </a:extLst>
            </p:cNvPr>
            <p:cNvCxnSpPr>
              <a:cxnSpLocks/>
              <a:stCxn id="39" idx="3"/>
              <a:endCxn id="44" idx="1"/>
            </p:cNvCxnSpPr>
            <p:nvPr/>
          </p:nvCxnSpPr>
          <p:spPr>
            <a:xfrm>
              <a:off x="9327493" y="3584781"/>
              <a:ext cx="453605" cy="206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9B5117D-F792-6869-704B-42F0EF0633B9}"/>
                </a:ext>
              </a:extLst>
            </p:cNvPr>
            <p:cNvSpPr txBox="1"/>
            <p:nvPr/>
          </p:nvSpPr>
          <p:spPr>
            <a:xfrm>
              <a:off x="9781098" y="3386793"/>
              <a:ext cx="14629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5012347</a:t>
              </a:r>
              <a:endParaRPr lang="en-US" sz="2000" b="1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9B86D40-49F7-5844-DC71-89356EDE9DFD}"/>
                </a:ext>
              </a:extLst>
            </p:cNvPr>
            <p:cNvSpPr txBox="1"/>
            <p:nvPr/>
          </p:nvSpPr>
          <p:spPr>
            <a:xfrm>
              <a:off x="6004560" y="3384724"/>
              <a:ext cx="17322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“Keith”</a:t>
              </a:r>
            </a:p>
          </p:txBody>
        </p:sp>
      </p:grp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6207549A-0671-C76E-C3A7-D1CC07089004}"/>
              </a:ext>
            </a:extLst>
          </p:cNvPr>
          <p:cNvSpPr txBox="1">
            <a:spLocks/>
          </p:cNvSpPr>
          <p:nvPr/>
        </p:nvSpPr>
        <p:spPr>
          <a:xfrm>
            <a:off x="7137470" y="5280206"/>
            <a:ext cx="4715454" cy="10041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5012347</a:t>
            </a:r>
            <a:r>
              <a:rPr lang="en-US" sz="24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mod </a:t>
            </a:r>
            <a:r>
              <a:rPr lang="en-US" sz="24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4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</a:t>
            </a:r>
            <a:r>
              <a:rPr lang="en-US" sz="24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endParaRPr lang="en-US" sz="2400" b="1" dirty="0">
              <a:solidFill>
                <a:srgbClr val="6F42C1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AC8E88E-C0A7-A878-909B-C6EEBDB760CE}"/>
              </a:ext>
            </a:extLst>
          </p:cNvPr>
          <p:cNvSpPr txBox="1"/>
          <p:nvPr/>
        </p:nvSpPr>
        <p:spPr>
          <a:xfrm>
            <a:off x="7154442" y="3210611"/>
            <a:ext cx="4698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400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”Keith"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64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B8B9B17-8245-EC5C-2296-80B37FC5CF02}"/>
              </a:ext>
            </a:extLst>
          </p:cNvPr>
          <p:cNvSpPr/>
          <p:nvPr/>
        </p:nvSpPr>
        <p:spPr>
          <a:xfrm>
            <a:off x="6235041" y="4645152"/>
            <a:ext cx="523406" cy="49937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64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9A617A43-392B-F337-12D9-1846E418A953}"/>
              </a:ext>
            </a:extLst>
          </p:cNvPr>
          <p:cNvSpPr txBox="1">
            <a:spLocks/>
          </p:cNvSpPr>
          <p:nvPr/>
        </p:nvSpPr>
        <p:spPr>
          <a:xfrm>
            <a:off x="1147171" y="3970053"/>
            <a:ext cx="2880298" cy="34747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1302912</a:t>
            </a:r>
            <a:r>
              <a:rPr lang="en-US" sz="18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mod </a:t>
            </a:r>
            <a:r>
              <a:rPr lang="en-US" sz="18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18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</a:t>
            </a:r>
            <a:r>
              <a:rPr lang="en-US" sz="18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endParaRPr lang="en-US" sz="1800" b="1" dirty="0">
              <a:solidFill>
                <a:srgbClr val="6F42C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F78E2A8-4308-14A1-5CEB-C8273B7F8147}"/>
              </a:ext>
            </a:extLst>
          </p:cNvPr>
          <p:cNvCxnSpPr>
            <a:cxnSpLocks/>
            <a:stCxn id="63" idx="2"/>
            <a:endCxn id="25" idx="0"/>
          </p:cNvCxnSpPr>
          <p:nvPr/>
        </p:nvCxnSpPr>
        <p:spPr>
          <a:xfrm>
            <a:off x="2587320" y="4317525"/>
            <a:ext cx="775933" cy="32625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2D2F2F7-3931-EC71-D770-8C069A94B425}"/>
              </a:ext>
            </a:extLst>
          </p:cNvPr>
          <p:cNvCxnSpPr>
            <a:cxnSpLocks/>
            <a:stCxn id="79" idx="2"/>
            <a:endCxn id="33" idx="0"/>
          </p:cNvCxnSpPr>
          <p:nvPr/>
        </p:nvCxnSpPr>
        <p:spPr>
          <a:xfrm flipH="1">
            <a:off x="5509045" y="4333633"/>
            <a:ext cx="403627" cy="31015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9" name="Content Placeholder 2">
            <a:extLst>
              <a:ext uri="{FF2B5EF4-FFF2-40B4-BE49-F238E27FC236}">
                <a16:creationId xmlns:a16="http://schemas.microsoft.com/office/drawing/2014/main" id="{229AB1EC-C64A-98B7-BB23-DB63F524693C}"/>
              </a:ext>
            </a:extLst>
          </p:cNvPr>
          <p:cNvSpPr txBox="1">
            <a:spLocks/>
          </p:cNvSpPr>
          <p:nvPr/>
        </p:nvSpPr>
        <p:spPr>
          <a:xfrm>
            <a:off x="4472523" y="3986161"/>
            <a:ext cx="2880298" cy="34747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5012347</a:t>
            </a:r>
            <a:r>
              <a:rPr lang="en-US" sz="18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mod </a:t>
            </a:r>
            <a:r>
              <a:rPr lang="en-US" sz="18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18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</a:t>
            </a:r>
            <a:r>
              <a:rPr lang="en-US" sz="18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endParaRPr lang="en-US" sz="1800" b="1" dirty="0">
              <a:solidFill>
                <a:srgbClr val="6F42C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62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/>
      <p:bldP spid="62" grpId="0" animBg="1"/>
      <p:bldP spid="63" grpId="0" animBg="1"/>
      <p:bldP spid="79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37A0-8A78-F7D6-93D8-F70C91196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1470872"/>
            <a:ext cx="11404600" cy="766989"/>
          </a:xfrm>
        </p:spPr>
        <p:txBody>
          <a:bodyPr/>
          <a:lstStyle/>
          <a:p>
            <a:r>
              <a:rPr lang="en-US" sz="310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310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310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 sz="310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310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</a:t>
            </a:r>
            <a:r>
              <a:rPr lang="en-US" sz="310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310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310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3100" dirty="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3100" b="0" dirty="0">
                <a:effectLst/>
                <a:ea typeface="Open Sans Light" pitchFamily="2" charset="0"/>
                <a:cs typeface="Open Sans Light" pitchFamily="2" charset="0"/>
              </a:rPr>
              <a:t>requires </a:t>
            </a:r>
            <a:r>
              <a:rPr lang="en-US" sz="310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</a:t>
            </a:r>
            <a:r>
              <a:rPr lang="en-US" sz="3100" b="0" dirty="0">
                <a:effectLst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3100" b="0" dirty="0">
                <a:ea typeface="Open Sans Light" pitchFamily="2" charset="0"/>
                <a:cs typeface="Open Sans Light" pitchFamily="2" charset="0"/>
              </a:rPr>
              <a:t>to have </a:t>
            </a:r>
            <a:br>
              <a:rPr lang="en-US" sz="3100" b="0" dirty="0">
                <a:ea typeface="Open Sans Light" pitchFamily="2" charset="0"/>
                <a:cs typeface="Open Sans Light" pitchFamily="2" charset="0"/>
              </a:rPr>
            </a:br>
            <a:r>
              <a:rPr lang="en-US" sz="3100" b="0" dirty="0">
                <a:ea typeface="Open Sans Light" pitchFamily="2" charset="0"/>
                <a:cs typeface="Open Sans Light" pitchFamily="2" charset="0"/>
              </a:rPr>
              <a:t>a hash function (and equality)</a:t>
            </a:r>
            <a:endParaRPr lang="en-US" sz="3100" dirty="0">
              <a:solidFill>
                <a:srgbClr val="6F42C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6380A8-45F3-BC99-BDB3-9877F198A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21" y="2645227"/>
            <a:ext cx="10924157" cy="274779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49D24A-E5BE-0214-A4A1-6967642C15E0}"/>
              </a:ext>
            </a:extLst>
          </p:cNvPr>
          <p:cNvSpPr txBox="1"/>
          <p:nvPr/>
        </p:nvSpPr>
        <p:spPr>
          <a:xfrm>
            <a:off x="216408" y="5608321"/>
            <a:ext cx="11759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(We will learn more about this syntax later!)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9568A2-30B1-DB8D-444F-6974523BDE85}"/>
              </a:ext>
            </a:extLst>
          </p:cNvPr>
          <p:cNvSpPr/>
          <p:nvPr/>
        </p:nvSpPr>
        <p:spPr>
          <a:xfrm>
            <a:off x="633921" y="4023360"/>
            <a:ext cx="10924157" cy="749808"/>
          </a:xfrm>
          <a:prstGeom prst="rect">
            <a:avLst/>
          </a:prstGeom>
          <a:solidFill>
            <a:srgbClr val="6F42C1">
              <a:alpha val="3696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0407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6353A-549B-73BF-E28B-7B9394CE6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360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360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 sz="360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360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</a:t>
            </a:r>
            <a:r>
              <a:rPr lang="en-US" sz="360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360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360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3600" dirty="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3600" b="0" dirty="0">
                <a:effectLst/>
                <a:ea typeface="Open Sans Light" pitchFamily="2" charset="0"/>
                <a:cs typeface="Open Sans Light" pitchFamily="2" charset="0"/>
              </a:rPr>
              <a:t>requires </a:t>
            </a:r>
            <a:r>
              <a:rPr lang="en-US" sz="360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</a:t>
            </a:r>
            <a:r>
              <a:rPr lang="en-US" sz="3600" b="0" dirty="0">
                <a:effectLst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3600" b="0" dirty="0">
                <a:ea typeface="Open Sans Light" pitchFamily="2" charset="0"/>
                <a:cs typeface="Open Sans Light" pitchFamily="2" charset="0"/>
              </a:rPr>
              <a:t>to be </a:t>
            </a:r>
            <a:r>
              <a:rPr lang="en-US" sz="3600" b="0" dirty="0" err="1">
                <a:ea typeface="Open Sans Light" pitchFamily="2" charset="0"/>
                <a:cs typeface="Open Sans Light" pitchFamily="2" charset="0"/>
              </a:rPr>
              <a:t>hashable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903AE-AA46-DC61-AED9-BE33F37F5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4438759"/>
          </a:xfrm>
        </p:spPr>
        <p:txBody>
          <a:bodyPr/>
          <a:lstStyle/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✅ OKAY - </a:t>
            </a:r>
            <a:r>
              <a:rPr lang="en-US" b="1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</a:t>
            </a:r>
            <a:r>
              <a:rPr lang="en-US" b="0" dirty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hashable</a:t>
            </a:r>
            <a:endParaRPr lang="en-US" b="1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map1; 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❌ ERROR - </a:t>
            </a:r>
            <a:r>
              <a:rPr lang="en-US" b="1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</a:t>
            </a:r>
            <a:r>
              <a:rPr lang="en-US" b="1" dirty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ifstream</a:t>
            </a:r>
            <a:r>
              <a:rPr lang="en-US" b="1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 not </a:t>
            </a:r>
            <a:r>
              <a:rPr lang="en-US" dirty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hashable</a:t>
            </a:r>
            <a:endParaRPr lang="en-US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ifstream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map2;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B15973-17DD-D3F4-8208-CA7DFF623818}"/>
              </a:ext>
            </a:extLst>
          </p:cNvPr>
          <p:cNvSpPr txBox="1">
            <a:spLocks/>
          </p:cNvSpPr>
          <p:nvPr/>
        </p:nvSpPr>
        <p:spPr>
          <a:xfrm>
            <a:off x="393700" y="6227263"/>
            <a:ext cx="11404600" cy="40745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None/>
            </a:pPr>
            <a:r>
              <a:rPr lang="en-US" dirty="0"/>
              <a:t>Most basic types (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int, double, string</a:t>
            </a:r>
            <a:r>
              <a:rPr lang="en-US" dirty="0"/>
              <a:t>) are </a:t>
            </a:r>
            <a:r>
              <a:rPr lang="en-US" dirty="0" err="1"/>
              <a:t>hashable</a:t>
            </a:r>
            <a:r>
              <a:rPr lang="en-US" dirty="0"/>
              <a:t> by default</a:t>
            </a:r>
          </a:p>
        </p:txBody>
      </p:sp>
    </p:spTree>
    <p:extLst>
      <p:ext uri="{BB962C8B-B14F-4D97-AF65-F5344CB8AC3E}">
        <p14:creationId xmlns:p14="http://schemas.microsoft.com/office/powerpoint/2010/main" val="41965466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DCF7A-D530-F8FB-ED98-26D1C0E1D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53761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Down Arrow 37">
            <a:extLst>
              <a:ext uri="{FF2B5EF4-FFF2-40B4-BE49-F238E27FC236}">
                <a16:creationId xmlns:a16="http://schemas.microsoft.com/office/drawing/2014/main" id="{16759213-EA39-8453-0905-D5700950EF3C}"/>
              </a:ext>
            </a:extLst>
          </p:cNvPr>
          <p:cNvSpPr/>
          <p:nvPr/>
        </p:nvSpPr>
        <p:spPr>
          <a:xfrm rot="16200000">
            <a:off x="2504003" y="4820018"/>
            <a:ext cx="314614" cy="149219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CE2896BC-6CB7-293A-F0A6-1FD464EEC5E1}"/>
              </a:ext>
            </a:extLst>
          </p:cNvPr>
          <p:cNvSpPr/>
          <p:nvPr/>
        </p:nvSpPr>
        <p:spPr>
          <a:xfrm rot="16200000">
            <a:off x="2504003" y="5397710"/>
            <a:ext cx="314614" cy="149219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BE4AD5-12E7-40F3-B5E9-39B5CD924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Load factor: </a:t>
            </a:r>
            <a:r>
              <a:rPr lang="en-US" dirty="0"/>
              <a:t>average number items per bucket</a:t>
            </a:r>
            <a:endParaRPr lang="en-US" dirty="0">
              <a:solidFill>
                <a:srgbClr val="6F42C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 dirty="0"/>
              <a:t> allows super fast lookup by keeping load factor small</a:t>
            </a:r>
            <a:endParaRPr lang="en-US" b="1" dirty="0"/>
          </a:p>
          <a:p>
            <a:r>
              <a:rPr lang="en-US" dirty="0"/>
              <a:t>If load factor gets too large (above 1.0 by default), we </a:t>
            </a:r>
            <a:r>
              <a:rPr lang="en-US" b="1" dirty="0"/>
              <a:t>rehash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7BE39B-4E2C-F154-84BE-E48A406B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 dirty="0"/>
              <a:t>?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6C61D502-A6F0-5E29-A486-DCEDB28BD68F}"/>
              </a:ext>
            </a:extLst>
          </p:cNvPr>
          <p:cNvSpPr/>
          <p:nvPr/>
        </p:nvSpPr>
        <p:spPr>
          <a:xfrm rot="16200000">
            <a:off x="2504003" y="3489573"/>
            <a:ext cx="314614" cy="149219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66B987C8-2996-B765-54BE-64F096C21E6E}"/>
              </a:ext>
            </a:extLst>
          </p:cNvPr>
          <p:cNvSpPr/>
          <p:nvPr/>
        </p:nvSpPr>
        <p:spPr>
          <a:xfrm rot="16200000">
            <a:off x="2504003" y="4135959"/>
            <a:ext cx="314614" cy="149219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4AE3B9D5-1D5A-A1BC-8B9A-53694664B90D}"/>
              </a:ext>
            </a:extLst>
          </p:cNvPr>
          <p:cNvSpPr/>
          <p:nvPr/>
        </p:nvSpPr>
        <p:spPr>
          <a:xfrm rot="16200000">
            <a:off x="2504003" y="2824262"/>
            <a:ext cx="314614" cy="149219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CD6D865-04AD-8628-3AB9-58A36082A99E}"/>
              </a:ext>
            </a:extLst>
          </p:cNvPr>
          <p:cNvGrpSpPr/>
          <p:nvPr/>
        </p:nvGrpSpPr>
        <p:grpSpPr>
          <a:xfrm>
            <a:off x="1109078" y="3252186"/>
            <a:ext cx="1135194" cy="658116"/>
            <a:chOff x="2565950" y="3375362"/>
            <a:chExt cx="1135194" cy="65811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05017C-2125-21D0-6465-EBC121A36EA5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3EB8D1-5CFE-562D-2550-89B91101942D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BEBAC1D-43B9-F135-DB08-C43EF924AE82}"/>
              </a:ext>
            </a:extLst>
          </p:cNvPr>
          <p:cNvGrpSpPr/>
          <p:nvPr/>
        </p:nvGrpSpPr>
        <p:grpSpPr>
          <a:xfrm>
            <a:off x="1109078" y="3910302"/>
            <a:ext cx="1135194" cy="658116"/>
            <a:chOff x="2565950" y="3375362"/>
            <a:chExt cx="1135194" cy="65811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2F7876-8203-683C-3E3B-4900BF2562CA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4F61805-5C4F-E3E2-99EB-7868EDE7157E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FAFEE6-7079-386C-A34C-E812603583A9}"/>
              </a:ext>
            </a:extLst>
          </p:cNvPr>
          <p:cNvGrpSpPr/>
          <p:nvPr/>
        </p:nvGrpSpPr>
        <p:grpSpPr>
          <a:xfrm>
            <a:off x="1109078" y="4562535"/>
            <a:ext cx="1135194" cy="658116"/>
            <a:chOff x="2565950" y="3375362"/>
            <a:chExt cx="1135194" cy="65811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BC1E4E-17E4-90DF-6A87-6EFF3F1A530F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EE98C0-256C-7E84-0C93-679C3C33DA7E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3C102F-56F2-4FEC-3ED3-BBF9C7A5F8C9}"/>
              </a:ext>
            </a:extLst>
          </p:cNvPr>
          <p:cNvGrpSpPr/>
          <p:nvPr/>
        </p:nvGrpSpPr>
        <p:grpSpPr>
          <a:xfrm>
            <a:off x="1109078" y="5220651"/>
            <a:ext cx="1135194" cy="658116"/>
            <a:chOff x="2565950" y="3375362"/>
            <a:chExt cx="1135194" cy="65811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167CB5-9B84-0AB5-24B3-50F355CF790C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7106A8B-8D9B-851C-0AAC-0CF8A534ABA8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A5BC882-92DD-510A-E1BD-FAAA02436499}"/>
              </a:ext>
            </a:extLst>
          </p:cNvPr>
          <p:cNvGrpSpPr/>
          <p:nvPr/>
        </p:nvGrpSpPr>
        <p:grpSpPr>
          <a:xfrm>
            <a:off x="393700" y="5881011"/>
            <a:ext cx="1850572" cy="658116"/>
            <a:chOff x="1850572" y="3375362"/>
            <a:chExt cx="1850572" cy="65811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73613A4-07D1-A9C6-5A8F-5490322604A9}"/>
                </a:ext>
              </a:extLst>
            </p:cNvPr>
            <p:cNvSpPr txBox="1"/>
            <p:nvPr/>
          </p:nvSpPr>
          <p:spPr>
            <a:xfrm>
              <a:off x="1850572" y="3518453"/>
              <a:ext cx="1020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9E3947D-A24F-E8A5-E1D9-CAE236F763E9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C34B7F4-8F6F-7FF5-54B4-A5FBBE23B5E9}"/>
              </a:ext>
            </a:extLst>
          </p:cNvPr>
          <p:cNvGrpSpPr/>
          <p:nvPr/>
        </p:nvGrpSpPr>
        <p:grpSpPr>
          <a:xfrm>
            <a:off x="3407406" y="3332086"/>
            <a:ext cx="1975105" cy="499371"/>
            <a:chOff x="8426362" y="1541417"/>
            <a:chExt cx="1975105" cy="63485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C20949B-7F1A-403E-BF79-6913A3F9A109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“Chris”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D023BFC-BFF5-C8BC-6C6C-6E54EA093870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31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E1D5DC0-E66D-7D9A-7BC6-D8A9392D5D6A}"/>
              </a:ext>
            </a:extLst>
          </p:cNvPr>
          <p:cNvGrpSpPr/>
          <p:nvPr/>
        </p:nvGrpSpPr>
        <p:grpSpPr>
          <a:xfrm>
            <a:off x="3407406" y="4643783"/>
            <a:ext cx="1975105" cy="499371"/>
            <a:chOff x="8426362" y="1541417"/>
            <a:chExt cx="1975105" cy="63485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CFEA202-D5D2-80B7-7A47-73C060E715D0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“Nick”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94BF414-D7B3-1688-9B78-1B3492D177B5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64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403A767-EBE5-0736-38CD-A20610BBF739}"/>
              </a:ext>
            </a:extLst>
          </p:cNvPr>
          <p:cNvGrpSpPr/>
          <p:nvPr/>
        </p:nvGrpSpPr>
        <p:grpSpPr>
          <a:xfrm>
            <a:off x="3407406" y="3997397"/>
            <a:ext cx="1975105" cy="499371"/>
            <a:chOff x="8426362" y="1541417"/>
            <a:chExt cx="1975105" cy="63485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9387035-5565-F298-6750-50E97746841A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“Sean”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0DB0A47-04EE-6CE3-7568-FBAFF973A1FE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583A2B2-ED06-FFD9-CE66-676B2BA6740E}"/>
              </a:ext>
            </a:extLst>
          </p:cNvPr>
          <p:cNvGrpSpPr/>
          <p:nvPr/>
        </p:nvGrpSpPr>
        <p:grpSpPr>
          <a:xfrm>
            <a:off x="5553198" y="4643783"/>
            <a:ext cx="1975105" cy="499371"/>
            <a:chOff x="8426362" y="1541417"/>
            <a:chExt cx="1975105" cy="63485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DA0D6D3-64BD-ED84-F84B-44E8E55375E3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“Keith”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39C4472-D3AF-806C-F4B7-C8EA4AC01E02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14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9855A0B-6821-C602-DCFE-50CC4AF70879}"/>
              </a:ext>
            </a:extLst>
          </p:cNvPr>
          <p:cNvGrpSpPr/>
          <p:nvPr/>
        </p:nvGrpSpPr>
        <p:grpSpPr>
          <a:xfrm>
            <a:off x="5553198" y="4012095"/>
            <a:ext cx="1975105" cy="499371"/>
            <a:chOff x="8426362" y="1541417"/>
            <a:chExt cx="1975105" cy="63485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3C41F4B-0D2C-7B7B-DDF8-78A36703E00D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“CS106L”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3075FF9-3FC1-7265-5A31-60CB51364404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</a:t>
              </a:r>
            </a:p>
          </p:txBody>
        </p:sp>
      </p:grp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3A46CD40-BCE3-5643-97A8-570ED0C90A69}"/>
              </a:ext>
            </a:extLst>
          </p:cNvPr>
          <p:cNvSpPr txBox="1">
            <a:spLocks/>
          </p:cNvSpPr>
          <p:nvPr/>
        </p:nvSpPr>
        <p:spPr>
          <a:xfrm>
            <a:off x="8089916" y="3701502"/>
            <a:ext cx="3708384" cy="10041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Load Factor:</a:t>
            </a:r>
            <a:r>
              <a:rPr lang="en-US" sz="24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1.66</a:t>
            </a:r>
            <a:endParaRPr lang="en-US" sz="2400" b="1" dirty="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A34B190C-32BE-B2B0-0816-642FAF63B66C}"/>
              </a:ext>
            </a:extLst>
          </p:cNvPr>
          <p:cNvSpPr txBox="1">
            <a:spLocks/>
          </p:cNvSpPr>
          <p:nvPr/>
        </p:nvSpPr>
        <p:spPr>
          <a:xfrm>
            <a:off x="8089916" y="4943156"/>
            <a:ext cx="3708384" cy="10041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Load Factor:</a:t>
            </a:r>
            <a:r>
              <a:rPr lang="en-US" sz="24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1.0</a:t>
            </a:r>
            <a:endParaRPr lang="en-US" sz="2400" b="1" dirty="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41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-0.00278 L -0.17617 -0.0018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4" y="4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4 L -0.17617 -0.19098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02" y="-953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-0.00162 L 0.00039 0.19051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0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347 L 3.33333E-6 0.38588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946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mph" presetSubtype="0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1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0" grpId="1" animBg="1"/>
      <p:bldP spid="41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2F96D-4076-1982-3100-034D44F00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C++ Trivia: 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max_load_factor</a:t>
            </a:r>
            <a:endParaRPr lang="en-US" dirty="0">
              <a:solidFill>
                <a:srgbClr val="6F42C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ABDD7-F35C-FA61-6EC7-F4AB102AF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2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 sz="22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2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2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2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map;</a:t>
            </a:r>
          </a:p>
          <a:p>
            <a:endParaRPr lang="en-US" sz="22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2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2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lf</a:t>
            </a:r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2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2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map.</a:t>
            </a:r>
            <a:r>
              <a:rPr lang="en-US" sz="22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load_factor</a:t>
            </a:r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  <a:r>
              <a:rPr lang="en-US" sz="22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Get current load factor</a:t>
            </a:r>
            <a:endParaRPr lang="en-US" sz="22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2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map.</a:t>
            </a:r>
            <a:r>
              <a:rPr lang="en-US" sz="22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max_load_factor</a:t>
            </a:r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2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2.0</a:t>
            </a:r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sz="22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Set the max load factor</a:t>
            </a:r>
            <a:endParaRPr lang="en-US" sz="22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2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Now the map will not rehash until load factor exceeds 2.0</a:t>
            </a:r>
            <a:endParaRPr lang="en-US" sz="22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2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You should almost never need to do this, </a:t>
            </a:r>
          </a:p>
          <a:p>
            <a:r>
              <a:rPr lang="en-US" sz="2200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sz="22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but it’s a fun fact (good for parties!)</a:t>
            </a:r>
            <a:endParaRPr lang="en-US" sz="22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561605-6944-4162-F2CC-BCB8ECDA10C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/>
              <a:t>You can control the max load factor before rehashing</a:t>
            </a:r>
          </a:p>
        </p:txBody>
      </p:sp>
    </p:spTree>
    <p:extLst>
      <p:ext uri="{BB962C8B-B14F-4D97-AF65-F5344CB8AC3E}">
        <p14:creationId xmlns:p14="http://schemas.microsoft.com/office/powerpoint/2010/main" val="300697174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4D398-CDE5-A659-F1DC-FCF928ADD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hash function?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CC2F2-6D06-9AEB-0F3D-A7F5ECC32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058304"/>
            <a:ext cx="11404600" cy="4036422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❌ The worst possible hash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&lt;&gt;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hash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MyType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operator()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MyType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</a:t>
            </a: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r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eturn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324EC2-BE13-761D-6418-B253E69A14D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486552"/>
            <a:ext cx="11404600" cy="428061"/>
          </a:xfrm>
        </p:spPr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/>
              <a:t>A good hash function minimizes the chance of a hash collision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2A60C3-8122-7706-6627-8D1BEADA81F5}"/>
              </a:ext>
            </a:extLst>
          </p:cNvPr>
          <p:cNvSpPr txBox="1"/>
          <p:nvPr/>
        </p:nvSpPr>
        <p:spPr>
          <a:xfrm>
            <a:off x="393700" y="6256705"/>
            <a:ext cx="1140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(Don’t worry too much about this syntax. We’ll learn more later)</a:t>
            </a:r>
          </a:p>
        </p:txBody>
      </p:sp>
    </p:spTree>
    <p:extLst>
      <p:ext uri="{BB962C8B-B14F-4D97-AF65-F5344CB8AC3E}">
        <p14:creationId xmlns:p14="http://schemas.microsoft.com/office/powerpoint/2010/main" val="386871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9EA6-0062-B3AA-F772-518D60428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1100404"/>
            <a:ext cx="11404600" cy="1520458"/>
          </a:xfrm>
        </p:spPr>
        <p:txBody>
          <a:bodyPr/>
          <a:lstStyle/>
          <a:p>
            <a:r>
              <a:rPr lang="en-US" sz="3300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unordered_set</a:t>
            </a:r>
            <a:r>
              <a:rPr lang="en-US" sz="3300" dirty="0"/>
              <a:t> is an </a:t>
            </a:r>
            <a:r>
              <a:rPr lang="en-US" sz="3300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 sz="3300" dirty="0"/>
              <a:t> without values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C399245-E771-6D57-DB16-AE58A2B4BF06}"/>
              </a:ext>
            </a:extLst>
          </p:cNvPr>
          <p:cNvGrpSpPr/>
          <p:nvPr/>
        </p:nvGrpSpPr>
        <p:grpSpPr>
          <a:xfrm>
            <a:off x="6475893" y="2851921"/>
            <a:ext cx="4465404" cy="3286941"/>
            <a:chOff x="6475893" y="2851921"/>
            <a:chExt cx="4465404" cy="3286941"/>
          </a:xfrm>
        </p:grpSpPr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1A622240-EE64-FC01-C560-6A2DD6F68366}"/>
                </a:ext>
              </a:extLst>
            </p:cNvPr>
            <p:cNvSpPr/>
            <p:nvPr/>
          </p:nvSpPr>
          <p:spPr>
            <a:xfrm rot="16200000">
              <a:off x="8586196" y="5080903"/>
              <a:ext cx="314614" cy="1492192"/>
            </a:xfrm>
            <a:prstGeom prst="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Down Arrow 3">
              <a:extLst>
                <a:ext uri="{FF2B5EF4-FFF2-40B4-BE49-F238E27FC236}">
                  <a16:creationId xmlns:a16="http://schemas.microsoft.com/office/drawing/2014/main" id="{ED2D29B8-C360-C0E3-2870-552904818587}"/>
                </a:ext>
              </a:extLst>
            </p:cNvPr>
            <p:cNvSpPr/>
            <p:nvPr/>
          </p:nvSpPr>
          <p:spPr>
            <a:xfrm rot="16200000">
              <a:off x="8586196" y="4430299"/>
              <a:ext cx="314614" cy="1492192"/>
            </a:xfrm>
            <a:prstGeom prst="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Down Arrow 4">
              <a:extLst>
                <a:ext uri="{FF2B5EF4-FFF2-40B4-BE49-F238E27FC236}">
                  <a16:creationId xmlns:a16="http://schemas.microsoft.com/office/drawing/2014/main" id="{5029D457-7407-F288-2556-22C58A903984}"/>
                </a:ext>
              </a:extLst>
            </p:cNvPr>
            <p:cNvSpPr/>
            <p:nvPr/>
          </p:nvSpPr>
          <p:spPr>
            <a:xfrm rot="16200000">
              <a:off x="8586196" y="3735694"/>
              <a:ext cx="314614" cy="1492192"/>
            </a:xfrm>
            <a:prstGeom prst="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Down Arrow 5">
              <a:extLst>
                <a:ext uri="{FF2B5EF4-FFF2-40B4-BE49-F238E27FC236}">
                  <a16:creationId xmlns:a16="http://schemas.microsoft.com/office/drawing/2014/main" id="{09A5349A-D1A6-360B-0707-58BE8C9060DE}"/>
                </a:ext>
              </a:extLst>
            </p:cNvPr>
            <p:cNvSpPr/>
            <p:nvPr/>
          </p:nvSpPr>
          <p:spPr>
            <a:xfrm rot="16200000">
              <a:off x="8586196" y="2423997"/>
              <a:ext cx="314614" cy="1492192"/>
            </a:xfrm>
            <a:prstGeom prst="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0C281EE-241F-1EEF-4370-95D421F5DCC1}"/>
                </a:ext>
              </a:extLst>
            </p:cNvPr>
            <p:cNvGrpSpPr/>
            <p:nvPr/>
          </p:nvGrpSpPr>
          <p:grpSpPr>
            <a:xfrm>
              <a:off x="7191271" y="2851921"/>
              <a:ext cx="1135194" cy="658116"/>
              <a:chOff x="2565950" y="3375362"/>
              <a:chExt cx="1135194" cy="65811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7B1B76-5052-E236-6534-D3558F74BDAC}"/>
                  </a:ext>
                </a:extLst>
              </p:cNvPr>
              <p:cNvSpPr txBox="1"/>
              <p:nvPr/>
            </p:nvSpPr>
            <p:spPr>
              <a:xfrm>
                <a:off x="2565950" y="351845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0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F557959-C276-760A-E400-A1A0FBC77C94}"/>
                  </a:ext>
                </a:extLst>
              </p:cNvPr>
              <p:cNvSpPr/>
              <p:nvPr/>
            </p:nvSpPr>
            <p:spPr>
              <a:xfrm>
                <a:off x="3043028" y="3375362"/>
                <a:ext cx="658116" cy="65811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31CBC1-EA63-66C4-61B8-9E59FC9E3F7E}"/>
                </a:ext>
              </a:extLst>
            </p:cNvPr>
            <p:cNvGrpSpPr/>
            <p:nvPr/>
          </p:nvGrpSpPr>
          <p:grpSpPr>
            <a:xfrm>
              <a:off x="7191271" y="3510037"/>
              <a:ext cx="1135194" cy="658116"/>
              <a:chOff x="2565950" y="3375362"/>
              <a:chExt cx="1135194" cy="65811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65557F-B49C-AAE6-A2BD-882B91F29031}"/>
                  </a:ext>
                </a:extLst>
              </p:cNvPr>
              <p:cNvSpPr txBox="1"/>
              <p:nvPr/>
            </p:nvSpPr>
            <p:spPr>
              <a:xfrm>
                <a:off x="2565950" y="351845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1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26C0FCB-1055-DEDF-3104-9C116EF7DBFC}"/>
                  </a:ext>
                </a:extLst>
              </p:cNvPr>
              <p:cNvSpPr/>
              <p:nvPr/>
            </p:nvSpPr>
            <p:spPr>
              <a:xfrm>
                <a:off x="3043028" y="3375362"/>
                <a:ext cx="658116" cy="65811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D552F4E-6F51-2FA2-7AD8-42A494B5533C}"/>
                </a:ext>
              </a:extLst>
            </p:cNvPr>
            <p:cNvGrpSpPr/>
            <p:nvPr/>
          </p:nvGrpSpPr>
          <p:grpSpPr>
            <a:xfrm>
              <a:off x="7191271" y="4162270"/>
              <a:ext cx="1135194" cy="658116"/>
              <a:chOff x="2565950" y="3375362"/>
              <a:chExt cx="1135194" cy="658116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A2CB007-8542-6959-5CA9-92878352FAC5}"/>
                  </a:ext>
                </a:extLst>
              </p:cNvPr>
              <p:cNvSpPr txBox="1"/>
              <p:nvPr/>
            </p:nvSpPr>
            <p:spPr>
              <a:xfrm>
                <a:off x="2565950" y="351845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2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8A9C651-95CA-4338-5369-7ED13143F4D3}"/>
                  </a:ext>
                </a:extLst>
              </p:cNvPr>
              <p:cNvSpPr/>
              <p:nvPr/>
            </p:nvSpPr>
            <p:spPr>
              <a:xfrm>
                <a:off x="3043028" y="3375362"/>
                <a:ext cx="658116" cy="65811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91FEAD5-3D47-3BAE-B0FA-E228E5816CC4}"/>
                </a:ext>
              </a:extLst>
            </p:cNvPr>
            <p:cNvGrpSpPr/>
            <p:nvPr/>
          </p:nvGrpSpPr>
          <p:grpSpPr>
            <a:xfrm>
              <a:off x="7191271" y="4820386"/>
              <a:ext cx="1135194" cy="658116"/>
              <a:chOff x="2565950" y="3375362"/>
              <a:chExt cx="1135194" cy="658116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00AECAC-ACE8-B56E-7BD1-CB717892A9A2}"/>
                  </a:ext>
                </a:extLst>
              </p:cNvPr>
              <p:cNvSpPr txBox="1"/>
              <p:nvPr/>
            </p:nvSpPr>
            <p:spPr>
              <a:xfrm>
                <a:off x="2565950" y="351845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3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3EFB70E-C7EC-7C27-1546-F33612C6FCBA}"/>
                  </a:ext>
                </a:extLst>
              </p:cNvPr>
              <p:cNvSpPr/>
              <p:nvPr/>
            </p:nvSpPr>
            <p:spPr>
              <a:xfrm>
                <a:off x="3043028" y="3375362"/>
                <a:ext cx="658116" cy="65811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832611C-D95E-8402-BD60-3505621BF0FA}"/>
                </a:ext>
              </a:extLst>
            </p:cNvPr>
            <p:cNvGrpSpPr/>
            <p:nvPr/>
          </p:nvGrpSpPr>
          <p:grpSpPr>
            <a:xfrm>
              <a:off x="6475893" y="5480746"/>
              <a:ext cx="1850572" cy="658116"/>
              <a:chOff x="1850572" y="3375362"/>
              <a:chExt cx="1850572" cy="658116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444DD0-1444-8E1A-3D00-01C5B5E43719}"/>
                  </a:ext>
                </a:extLst>
              </p:cNvPr>
              <p:cNvSpPr txBox="1"/>
              <p:nvPr/>
            </p:nvSpPr>
            <p:spPr>
              <a:xfrm>
                <a:off x="1850572" y="3518453"/>
                <a:ext cx="10201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4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734B0FC-65B5-4F4A-E117-43B891487592}"/>
                  </a:ext>
                </a:extLst>
              </p:cNvPr>
              <p:cNvSpPr/>
              <p:nvPr/>
            </p:nvSpPr>
            <p:spPr>
              <a:xfrm>
                <a:off x="3043028" y="3375362"/>
                <a:ext cx="658116" cy="65811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endParaRP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695ED14-DABC-039E-E6B7-1FBB896A0173}"/>
                </a:ext>
              </a:extLst>
            </p:cNvPr>
            <p:cNvSpPr/>
            <p:nvPr/>
          </p:nvSpPr>
          <p:spPr>
            <a:xfrm>
              <a:off x="9489599" y="2931821"/>
              <a:ext cx="1451698" cy="49937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“Chris”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7967CE5-CA10-461F-C633-5977F0ECB00D}"/>
                </a:ext>
              </a:extLst>
            </p:cNvPr>
            <p:cNvSpPr/>
            <p:nvPr/>
          </p:nvSpPr>
          <p:spPr>
            <a:xfrm>
              <a:off x="9489599" y="4243518"/>
              <a:ext cx="1451698" cy="49937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“Nick”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938113A-8382-406B-4EBE-B0A26E43ECD9}"/>
                </a:ext>
              </a:extLst>
            </p:cNvPr>
            <p:cNvSpPr/>
            <p:nvPr/>
          </p:nvSpPr>
          <p:spPr>
            <a:xfrm>
              <a:off x="9489599" y="4938123"/>
              <a:ext cx="1451698" cy="49937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“Sean”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5B9BC67-6B9C-6617-FB6E-AC253F79D2D0}"/>
                </a:ext>
              </a:extLst>
            </p:cNvPr>
            <p:cNvSpPr/>
            <p:nvPr/>
          </p:nvSpPr>
          <p:spPr>
            <a:xfrm>
              <a:off x="9489599" y="5588727"/>
              <a:ext cx="1451698" cy="49937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“CS106L”</a:t>
              </a:r>
            </a:p>
          </p:txBody>
        </p:sp>
      </p:grp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BA43384-F12D-F7BC-844D-B17F19E0569C}"/>
              </a:ext>
            </a:extLst>
          </p:cNvPr>
          <p:cNvSpPr txBox="1">
            <a:spLocks/>
          </p:cNvSpPr>
          <p:nvPr/>
        </p:nvSpPr>
        <p:spPr>
          <a:xfrm>
            <a:off x="783341" y="2827938"/>
            <a:ext cx="5312659" cy="353831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dirty="0" err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unordered_set</a:t>
            </a:r>
            <a:endParaRPr lang="en-US" sz="2400" dirty="0">
              <a:solidFill>
                <a:srgbClr val="6F42C1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4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24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set {</a:t>
            </a:r>
          </a:p>
          <a:p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400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"Chris"</a:t>
            </a:r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	</a:t>
            </a:r>
          </a:p>
          <a:p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400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"Nick"</a:t>
            </a:r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</a:p>
          <a:p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400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"Sean"</a:t>
            </a:r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</a:p>
          <a:p>
            <a:r>
              <a:rPr lang="en-US" sz="2400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”CS106L"</a:t>
            </a:r>
            <a:endParaRPr lang="en-US" sz="2400" dirty="0">
              <a:solidFill>
                <a:srgbClr val="24292E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14114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E6514E-69F8-94BF-36E1-A8C809433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/>
              <a:t>is </a:t>
            </a:r>
            <a:r>
              <a:rPr lang="en-US" i="1" u="sng" dirty="0"/>
              <a:t>usually</a:t>
            </a:r>
            <a:r>
              <a:rPr lang="en-US" dirty="0"/>
              <a:t> faster than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</a:p>
          <a:p>
            <a:r>
              <a:rPr lang="en-US" dirty="0"/>
              <a:t>However, it uses more memory (organized vs. disorganized garage)</a:t>
            </a:r>
          </a:p>
          <a:p>
            <a:r>
              <a:rPr lang="en-US" dirty="0"/>
              <a:t>If your key type has no total order (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operator&lt;</a:t>
            </a:r>
            <a:r>
              <a:rPr lang="en-US" dirty="0"/>
              <a:t>), use </a:t>
            </a:r>
            <a:r>
              <a:rPr lang="en-US" dirty="0" err="1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 dirty="0"/>
              <a:t>!</a:t>
            </a:r>
          </a:p>
          <a:p>
            <a:r>
              <a:rPr lang="en-US" dirty="0"/>
              <a:t>If you must choose, 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 dirty="0"/>
              <a:t> is a safe bet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5D87ED-32F1-4193-2B02-D69C50761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 dirty="0"/>
              <a:t> vs.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7027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0066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S106L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38B6FF"/>
      </a:accent1>
      <a:accent2>
        <a:srgbClr val="FF5757"/>
      </a:accent2>
      <a:accent3>
        <a:srgbClr val="FFBD59"/>
      </a:accent3>
      <a:accent4>
        <a:srgbClr val="7ED957"/>
      </a:accent4>
      <a:accent5>
        <a:srgbClr val="FF4487"/>
      </a:accent5>
      <a:accent6>
        <a:srgbClr val="4EA72E"/>
      </a:accent6>
      <a:hlink>
        <a:srgbClr val="467886"/>
      </a:hlink>
      <a:folHlink>
        <a:srgbClr val="96607D"/>
      </a:folHlink>
    </a:clrScheme>
    <a:fontScheme name="Open Sans">
      <a:majorFont>
        <a:latin typeface="Open Sans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Open Sans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19431</TotalTime>
  <Words>4620</Words>
  <Application>Microsoft Office PowerPoint</Application>
  <PresentationFormat>Widescreen</PresentationFormat>
  <Paragraphs>919</Paragraphs>
  <Slides>103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04" baseType="lpstr">
      <vt:lpstr>Office Theme</vt:lpstr>
      <vt:lpstr>Welcome to Week 3! Link to Attendance Form ↓</vt:lpstr>
      <vt:lpstr>What type of initialization can all types use?</vt:lpstr>
      <vt:lpstr>What type of initialization can all types use?</vt:lpstr>
      <vt:lpstr>A stringstream is an…</vt:lpstr>
      <vt:lpstr>A stringstream is an…</vt:lpstr>
      <vt:lpstr>PowerPoint Presentation</vt:lpstr>
      <vt:lpstr>A Disorganized Garage</vt:lpstr>
      <vt:lpstr>PowerPoint Presentation</vt:lpstr>
      <vt:lpstr>An Organized Garage</vt:lpstr>
      <vt:lpstr>Disorganized</vt:lpstr>
      <vt:lpstr>Lecture 5: Containers</vt:lpstr>
      <vt:lpstr>Today we’re going beyond the Stanford C++ libraries!</vt:lpstr>
      <vt:lpstr>The many containers of C++</vt:lpstr>
      <vt:lpstr>Which container do I use?</vt:lpstr>
      <vt:lpstr>The space-time tradeoff</vt:lpstr>
      <vt:lpstr>“Space is time” — Bjarne Stroustrup</vt:lpstr>
      <vt:lpstr>Today’s Agenda</vt:lpstr>
      <vt:lpstr>Disclaimer: We’re covering a lot of material!</vt:lpstr>
      <vt:lpstr>But also: we can’t cover everything!</vt:lpstr>
      <vt:lpstr>PowerPoint Presentation</vt:lpstr>
      <vt:lpstr>What is the STL?</vt:lpstr>
      <vt:lpstr>STL: Standard Template Library</vt:lpstr>
      <vt:lpstr>What are templates?</vt:lpstr>
      <vt:lpstr>What are templates?</vt:lpstr>
      <vt:lpstr>What are templates?</vt:lpstr>
      <vt:lpstr>What are templates?</vt:lpstr>
      <vt:lpstr>What are templates?</vt:lpstr>
      <vt:lpstr>What if we could keep the logic, but change the type?</vt:lpstr>
      <vt:lpstr>What are templates?</vt:lpstr>
      <vt:lpstr>All STL containers are templates!</vt:lpstr>
      <vt:lpstr>The Standard Template Library (STL)</vt:lpstr>
      <vt:lpstr>The Standard Template Library (STL)</vt:lpstr>
      <vt:lpstr>The Standard Template Library (STL)</vt:lpstr>
      <vt:lpstr>PowerPoint Presentation</vt:lpstr>
      <vt:lpstr>Sequence Containers</vt:lpstr>
      <vt:lpstr>Sequence containers store a linear sequence of elements</vt:lpstr>
      <vt:lpstr>std::vector #include &lt;vector&gt;</vt:lpstr>
      <vt:lpstr>std::vector stores a list of elements</vt:lpstr>
      <vt:lpstr>Stanford vs. STL vector</vt:lpstr>
      <vt:lpstr>Stanford vs. STL vector</vt:lpstr>
      <vt:lpstr>Stanford vs. STL vector</vt:lpstr>
      <vt:lpstr>How is vector implemented?</vt:lpstr>
      <vt:lpstr>PowerPoint Presentation</vt:lpstr>
      <vt:lpstr>Tip: Use range-based for when possible</vt:lpstr>
      <vt:lpstr>Tip: Use const auto&amp; when possible</vt:lpstr>
      <vt:lpstr>Stanford vs. STL vector</vt:lpstr>
      <vt:lpstr>operator[] does not perform bounds checking</vt:lpstr>
      <vt:lpstr>PowerPoint Presentation</vt:lpstr>
      <vt:lpstr>PowerPoint Presentation</vt:lpstr>
      <vt:lpstr>std::vector is not the best for all cases…</vt:lpstr>
      <vt:lpstr>Trick question!   std::vector has no push_front!</vt:lpstr>
      <vt:lpstr>A hypothetical push_front…</vt:lpstr>
      <vt:lpstr>std::deque #include &lt;deque&gt;</vt:lpstr>
      <vt:lpstr>std::deque</vt:lpstr>
      <vt:lpstr>A deque has the same interface as vector, except we can push_front / pop_front</vt:lpstr>
      <vt:lpstr>How is deque implemented?</vt:lpstr>
      <vt:lpstr>How is deque implemented?</vt:lpstr>
      <vt:lpstr>PowerPoint Presentation</vt:lpstr>
      <vt:lpstr>Announcements</vt:lpstr>
      <vt:lpstr>Associative Containers</vt:lpstr>
      <vt:lpstr>Associative containers organize elements by unique keys</vt:lpstr>
      <vt:lpstr>std::map #include &lt;map&gt;</vt:lpstr>
      <vt:lpstr>std::map maps keys to values</vt:lpstr>
      <vt:lpstr>std::map maps keys to values</vt:lpstr>
      <vt:lpstr>Stanford vs. STL map</vt:lpstr>
      <vt:lpstr>Stanford vs. STL map</vt:lpstr>
      <vt:lpstr>Stanford vs. STL map</vt:lpstr>
      <vt:lpstr>Stanford vs. STL map</vt:lpstr>
      <vt:lpstr>std::map&lt;K, V&gt;  stores a collection of  std::pair&lt;const K, V&gt;</vt:lpstr>
      <vt:lpstr>map as a collection of pair</vt:lpstr>
      <vt:lpstr>map as a collection of pair</vt:lpstr>
      <vt:lpstr>PowerPoint Presentation</vt:lpstr>
      <vt:lpstr>How is map implemented?</vt:lpstr>
      <vt:lpstr>What is map[“Keith”]?</vt:lpstr>
      <vt:lpstr>What is map[“Alex”]?</vt:lpstr>
      <vt:lpstr>std::map&lt;K, V&gt; requires K to have an operator&lt;</vt:lpstr>
      <vt:lpstr>std::map&lt;K, V&gt; requires K to have an operator&lt;</vt:lpstr>
      <vt:lpstr>PowerPoint Presentation</vt:lpstr>
      <vt:lpstr>std::set #include &lt;set&gt;</vt:lpstr>
      <vt:lpstr>std::set stores a collection of unique items</vt:lpstr>
      <vt:lpstr>Stanford vs. STL set</vt:lpstr>
      <vt:lpstr>std::set is an amoral std::map</vt:lpstr>
      <vt:lpstr>How is set implemented?</vt:lpstr>
      <vt:lpstr>But wait... map and set have an alter ego 🥷🥷</vt:lpstr>
      <vt:lpstr>std::unordered_map and std::unordered_set #include &lt;unordered_map&gt; #include &lt;unordered_set&gt; </vt:lpstr>
      <vt:lpstr>std::unordered_map</vt:lpstr>
      <vt:lpstr>How is unordered_map implemented?</vt:lpstr>
      <vt:lpstr>How is unordered_map implemented?</vt:lpstr>
      <vt:lpstr>What is a hash function?</vt:lpstr>
      <vt:lpstr>How is unordered_map implemented?</vt:lpstr>
      <vt:lpstr>std::unordered_map&lt;K, V&gt; requires K to have  a hash function (and equality)</vt:lpstr>
      <vt:lpstr>std::unordered_map&lt;K, V&gt; requires K to be hashable</vt:lpstr>
      <vt:lpstr>PowerPoint Presentation</vt:lpstr>
      <vt:lpstr>Why use std::unordered_map?</vt:lpstr>
      <vt:lpstr>Fun C++ Trivia: max_load_factor</vt:lpstr>
      <vt:lpstr>What makes a good hash function?</vt:lpstr>
      <vt:lpstr>unordered_set is an unordered_map without values</vt:lpstr>
      <vt:lpstr>When to use unordered_map vs. map?</vt:lpstr>
      <vt:lpstr>PowerPoint Presentation</vt:lpstr>
      <vt:lpstr>Recap</vt:lpstr>
      <vt:lpstr>Summary of Data Structures</vt:lpstr>
      <vt:lpstr>Some more containers if you’re curious!</vt:lpstr>
      <vt:lpstr>Recap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Tristan Roberts-Baca</dc:creator>
  <cp:lastModifiedBy>Jacob Tristan Roberts-Baca</cp:lastModifiedBy>
  <cp:revision>99</cp:revision>
  <dcterms:created xsi:type="dcterms:W3CDTF">2024-08-11T15:35:55Z</dcterms:created>
  <dcterms:modified xsi:type="dcterms:W3CDTF">2024-11-13T09:38:54Z</dcterms:modified>
</cp:coreProperties>
</file>